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36"/>
  </p:notesMasterIdLst>
  <p:handoutMasterIdLst>
    <p:handoutMasterId r:id="rId37"/>
  </p:handoutMasterIdLst>
  <p:sldIdLst>
    <p:sldId id="564" r:id="rId2"/>
    <p:sldId id="553" r:id="rId3"/>
    <p:sldId id="566" r:id="rId4"/>
    <p:sldId id="567" r:id="rId5"/>
    <p:sldId id="585" r:id="rId6"/>
    <p:sldId id="590" r:id="rId7"/>
    <p:sldId id="591" r:id="rId8"/>
    <p:sldId id="592" r:id="rId9"/>
    <p:sldId id="568" r:id="rId10"/>
    <p:sldId id="569" r:id="rId11"/>
    <p:sldId id="570" r:id="rId12"/>
    <p:sldId id="571" r:id="rId13"/>
    <p:sldId id="594" r:id="rId14"/>
    <p:sldId id="572" r:id="rId15"/>
    <p:sldId id="573" r:id="rId16"/>
    <p:sldId id="574" r:id="rId17"/>
    <p:sldId id="575" r:id="rId18"/>
    <p:sldId id="578" r:id="rId19"/>
    <p:sldId id="579" r:id="rId20"/>
    <p:sldId id="593" r:id="rId21"/>
    <p:sldId id="580" r:id="rId22"/>
    <p:sldId id="581" r:id="rId23"/>
    <p:sldId id="582" r:id="rId24"/>
    <p:sldId id="583" r:id="rId25"/>
    <p:sldId id="584" r:id="rId26"/>
    <p:sldId id="586" r:id="rId27"/>
    <p:sldId id="595" r:id="rId28"/>
    <p:sldId id="596" r:id="rId29"/>
    <p:sldId id="587" r:id="rId30"/>
    <p:sldId id="597" r:id="rId31"/>
    <p:sldId id="598" r:id="rId32"/>
    <p:sldId id="589" r:id="rId33"/>
    <p:sldId id="588" r:id="rId34"/>
    <p:sldId id="563" r:id="rId35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66"/>
            <p14:sldId id="567"/>
            <p14:sldId id="585"/>
            <p14:sldId id="590"/>
            <p14:sldId id="591"/>
            <p14:sldId id="592"/>
            <p14:sldId id="568"/>
            <p14:sldId id="569"/>
            <p14:sldId id="570"/>
            <p14:sldId id="571"/>
            <p14:sldId id="594"/>
            <p14:sldId id="572"/>
            <p14:sldId id="573"/>
            <p14:sldId id="574"/>
            <p14:sldId id="575"/>
            <p14:sldId id="578"/>
            <p14:sldId id="579"/>
            <p14:sldId id="593"/>
            <p14:sldId id="580"/>
            <p14:sldId id="581"/>
            <p14:sldId id="582"/>
            <p14:sldId id="583"/>
            <p14:sldId id="584"/>
            <p14:sldId id="586"/>
            <p14:sldId id="595"/>
            <p14:sldId id="596"/>
            <p14:sldId id="587"/>
            <p14:sldId id="597"/>
            <p14:sldId id="598"/>
            <p14:sldId id="589"/>
            <p14:sldId id="588"/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/>
    <p:restoredTop sz="94643"/>
  </p:normalViewPr>
  <p:slideViewPr>
    <p:cSldViewPr snapToGrid="0" snapToObjects="1" showGuides="1">
      <p:cViewPr varScale="1">
        <p:scale>
          <a:sx n="54" d="100"/>
          <a:sy n="54" d="100"/>
        </p:scale>
        <p:origin x="52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5T00:08:16.63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06.07.2020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9FADB7AC-1D40-AA41-AD44-99D4969D29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3375" y="10302281"/>
            <a:ext cx="1160772" cy="887412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-system.fman.io/doc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en.wikipedia.org/wiki/Ninja_ID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Создаем наше первое </a:t>
            </a:r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en-US" b="0" dirty="0">
                <a:latin typeface="GT Eesti Pro Display Light" pitchFamily="2" charset="0"/>
              </a:rPr>
              <a:t> </a:t>
            </a:r>
            <a:r>
              <a:rPr lang="ru-RU" b="0" dirty="0">
                <a:latin typeface="GT Eesti Pro Display Light" pitchFamily="2" charset="0"/>
              </a:rPr>
              <a:t>приложение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60373" y="2550090"/>
            <a:ext cx="20061665" cy="8856000"/>
          </a:xfrm>
        </p:spPr>
        <p:txBody>
          <a:bodyPr/>
          <a:lstStyle/>
          <a:p>
            <a:r>
              <a:rPr lang="ru-RU" sz="4800" dirty="0">
                <a:latin typeface="GT Eesti Pro Display Light" pitchFamily="2" charset="0"/>
              </a:rPr>
              <a:t>Для создания  самого простого приложения на </a:t>
            </a:r>
            <a:r>
              <a:rPr lang="en-US" sz="4800" dirty="0" err="1">
                <a:latin typeface="GT Eesti Pro Display Light" pitchFamily="2" charset="0"/>
              </a:rPr>
              <a:t>PyQt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нам потребуется следующие шаги:</a:t>
            </a:r>
          </a:p>
          <a:p>
            <a:r>
              <a:rPr lang="ru-RU" sz="4800" dirty="0">
                <a:latin typeface="GT Eesti Pro Display Light" pitchFamily="2" charset="0"/>
              </a:rPr>
              <a:t>Импортировать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en-US" sz="4800" b="1" dirty="0" err="1">
                <a:latin typeface="GT Eesti Pro Display Light" pitchFamily="2" charset="0"/>
              </a:rPr>
              <a:t>QApplication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и все необходимые 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 err="1">
                <a:latin typeface="GT Eesti Pro Display Light" pitchFamily="2" charset="0"/>
              </a:rPr>
              <a:t>виджеты</a:t>
            </a:r>
            <a:r>
              <a:rPr lang="ru-RU" sz="4800" dirty="0">
                <a:latin typeface="GT Eesti Pro Display Light" pitchFamily="2" charset="0"/>
              </a:rPr>
              <a:t> из </a:t>
            </a:r>
            <a:r>
              <a:rPr lang="en-US" sz="4800" dirty="0">
                <a:latin typeface="GT Eesti Pro Display Light" pitchFamily="2" charset="0"/>
              </a:rPr>
              <a:t>PyQt5.QtWidgets</a:t>
            </a:r>
          </a:p>
          <a:p>
            <a:r>
              <a:rPr lang="ru-RU" sz="4800" dirty="0">
                <a:latin typeface="GT Eesti Pro Display Light" pitchFamily="2" charset="0"/>
              </a:rPr>
              <a:t>Создать экземпляр </a:t>
            </a:r>
            <a:r>
              <a:rPr lang="en-US" sz="4800" b="1" dirty="0" err="1">
                <a:latin typeface="GT Eesti Pro Display Light" pitchFamily="2" charset="0"/>
              </a:rPr>
              <a:t>QApplication</a:t>
            </a:r>
            <a:endParaRPr lang="en-US" sz="4800" b="1" dirty="0">
              <a:latin typeface="GT Eesti Pro Display Light" pitchFamily="2" charset="0"/>
            </a:endParaRPr>
          </a:p>
          <a:p>
            <a:r>
              <a:rPr lang="ru-RU" sz="4800" dirty="0">
                <a:latin typeface="GT Eesti Pro Display Light" pitchFamily="2" charset="0"/>
              </a:rPr>
              <a:t>Создать экземпляр </a:t>
            </a:r>
            <a:r>
              <a:rPr lang="en-US" sz="4800" b="1" dirty="0">
                <a:latin typeface="GT Eesti Pro Display Light" pitchFamily="2" charset="0"/>
              </a:rPr>
              <a:t>GUI</a:t>
            </a:r>
            <a:r>
              <a:rPr lang="en-US" sz="4800" dirty="0">
                <a:latin typeface="GT Eesti Pro Display Light" pitchFamily="2" charset="0"/>
              </a:rPr>
              <a:t> (</a:t>
            </a:r>
            <a:r>
              <a:rPr lang="ru-RU" sz="4800" dirty="0">
                <a:latin typeface="GT Eesti Pro Display Light" pitchFamily="2" charset="0"/>
              </a:rPr>
              <a:t>какой-то базовый </a:t>
            </a:r>
            <a:r>
              <a:rPr lang="ru-RU" sz="4800" dirty="0" err="1">
                <a:latin typeface="GT Eesti Pro Display Light" pitchFamily="2" charset="0"/>
              </a:rPr>
              <a:t>виджет</a:t>
            </a:r>
            <a:r>
              <a:rPr lang="ru-RU" sz="4800" dirty="0">
                <a:latin typeface="GT Eesti Pro Display Light" pitchFamily="2" charset="0"/>
              </a:rPr>
              <a:t>)</a:t>
            </a:r>
            <a:endParaRPr lang="en-US" sz="4800" dirty="0">
              <a:latin typeface="GT Eesti Pro Display Light" pitchFamily="2" charset="0"/>
            </a:endParaRPr>
          </a:p>
          <a:p>
            <a:r>
              <a:rPr lang="ru-RU" sz="4800" dirty="0">
                <a:latin typeface="GT Eesti Pro Display Light" pitchFamily="2" charset="0"/>
              </a:rPr>
              <a:t>Вывести наш </a:t>
            </a:r>
            <a:r>
              <a:rPr lang="en-US" sz="4800" b="1" dirty="0">
                <a:latin typeface="GT Eesti Pro Display Light" pitchFamily="2" charset="0"/>
              </a:rPr>
              <a:t>GUI</a:t>
            </a:r>
          </a:p>
          <a:p>
            <a:r>
              <a:rPr lang="ru-RU" sz="4800" dirty="0">
                <a:latin typeface="GT Eesti Pro Display Light" pitchFamily="2" charset="0"/>
              </a:rPr>
              <a:t>Не дать окну мгновенно закрыться </a:t>
            </a:r>
            <a:r>
              <a:rPr lang="en-US" sz="4800" dirty="0">
                <a:latin typeface="GT Eesti Pro Display Light" pitchFamily="2" charset="0"/>
              </a:rPr>
              <a:t>(</a:t>
            </a:r>
            <a:r>
              <a:rPr lang="ru-RU" sz="4800" dirty="0">
                <a:latin typeface="GT Eesti Pro Display Light" pitchFamily="2" charset="0"/>
              </a:rPr>
              <a:t>запустить </a:t>
            </a:r>
            <a:r>
              <a:rPr lang="en-US" sz="4800" dirty="0">
                <a:latin typeface="GT Eesti Pro Display Light" pitchFamily="2" charset="0"/>
              </a:rPr>
              <a:t>main-loop)</a:t>
            </a:r>
            <a:endParaRPr lang="ru-RU" sz="48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T Eesti Pro Display Light" pitchFamily="2" charset="0"/>
              </a:rPr>
              <a:t> </a:t>
            </a:r>
            <a:r>
              <a:rPr lang="ru-RU" b="0" dirty="0">
                <a:latin typeface="GT Eesti Pro Display Light" pitchFamily="2" charset="0"/>
              </a:rPr>
              <a:t>Импорты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16486" y="1910047"/>
            <a:ext cx="18074706" cy="442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sz="4800" dirty="0">
                <a:latin typeface="JetBrains Mono" panose="020B0509020102050004" pitchFamily="49" charset="0"/>
              </a:rPr>
              <a:t>import sys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from PyQt5.QtWidgets import </a:t>
            </a:r>
            <a:r>
              <a:rPr lang="en" sz="4800" dirty="0" err="1">
                <a:latin typeface="JetBrains Mono" panose="020B0509020102050004" pitchFamily="49" charset="0"/>
              </a:rPr>
              <a:t>QApplication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from PyQt5.QtWidgets import </a:t>
            </a:r>
            <a:r>
              <a:rPr lang="en" sz="4800" dirty="0" err="1">
                <a:latin typeface="JetBrains Mono" panose="020B0509020102050004" pitchFamily="49" charset="0"/>
              </a:rPr>
              <a:t>QLabel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from PyQt5.QtWidgets import </a:t>
            </a:r>
            <a:r>
              <a:rPr lang="en" sz="4800" dirty="0" err="1">
                <a:latin typeface="JetBrains Mono" panose="020B0509020102050004" pitchFamily="49" charset="0"/>
              </a:rPr>
              <a:t>QWidget</a:t>
            </a:r>
            <a:endParaRPr lang="en" sz="4800" dirty="0">
              <a:latin typeface="JetBrains Mono" panose="020B0509020102050004" pitchFamily="49" charset="0"/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C6EF4AE0-97BC-1E4D-BD9B-606573963EA9}"/>
              </a:ext>
            </a:extLst>
          </p:cNvPr>
          <p:cNvSpPr txBox="1">
            <a:spLocks/>
          </p:cNvSpPr>
          <p:nvPr/>
        </p:nvSpPr>
        <p:spPr>
          <a:xfrm>
            <a:off x="2816486" y="6936024"/>
            <a:ext cx="18074706" cy="4428000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>
            <a:lvl1pPr marL="0" indent="0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FontTx/>
              <a:buNone/>
              <a:defRPr sz="5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FontTx/>
              <a:buNone/>
              <a:defRPr sz="5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1166" indent="-911166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Font typeface=".Lucida Grande UI Regular"/>
              <a:buChar char="―"/>
              <a:defRPr sz="5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1166" indent="-911166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Font typeface="+mj-lt"/>
              <a:buAutoNum type="arabicPeriod"/>
              <a:defRPr sz="5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FontTx/>
              <a:buNone/>
              <a:defRPr sz="5800" b="1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FontTx/>
              <a:buNone/>
              <a:defRPr sz="4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708755" indent="-708755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Font typeface="Системный шрифт"/>
              <a:buChar char="—"/>
              <a:defRPr sz="4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708686" indent="-708686" algn="l" defTabSz="1828347" rtl="0" eaLnBrk="1" latinLnBrk="0" hangingPunct="1">
              <a:lnSpc>
                <a:spcPct val="100000"/>
              </a:lnSpc>
              <a:spcBef>
                <a:spcPts val="1690"/>
              </a:spcBef>
              <a:spcAft>
                <a:spcPts val="0"/>
              </a:spcAft>
              <a:buFont typeface="+mj-lt"/>
              <a:buAutoNum type="arabicPeriod"/>
              <a:defRPr sz="4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828347" rtl="0" eaLnBrk="1" latinLnBrk="0" hangingPunct="1">
              <a:lnSpc>
                <a:spcPts val="5738"/>
              </a:lnSpc>
              <a:spcBef>
                <a:spcPts val="1773"/>
              </a:spcBef>
              <a:spcAft>
                <a:spcPts val="1773"/>
              </a:spcAft>
              <a:buFontTx/>
              <a:buNone/>
              <a:defRPr sz="47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4800" dirty="0">
                <a:latin typeface="JetBrains Mono" panose="020B0509020102050004" pitchFamily="49" charset="0"/>
              </a:rPr>
              <a:t>Без </a:t>
            </a:r>
            <a:r>
              <a:rPr lang="en-US" sz="4800" dirty="0">
                <a:latin typeface="JetBrains Mono" panose="020B0509020102050004" pitchFamily="49" charset="0"/>
              </a:rPr>
              <a:t>sys </a:t>
            </a:r>
            <a:r>
              <a:rPr lang="ru-RU" sz="4800" dirty="0">
                <a:latin typeface="JetBrains Mono" panose="020B0509020102050004" pitchFamily="49" charset="0"/>
              </a:rPr>
              <a:t>мы не сможем использовать закрыть это приложения.</a:t>
            </a:r>
            <a:r>
              <a:rPr lang="en-US" sz="4800" dirty="0" err="1">
                <a:latin typeface="JetBrains Mono" panose="020B0509020102050004" pitchFamily="49" charset="0"/>
              </a:rPr>
              <a:t>QApplication</a:t>
            </a:r>
            <a:r>
              <a:rPr lang="en-US" sz="4800" dirty="0">
                <a:latin typeface="JetBrains Mono" panose="020B0509020102050004" pitchFamily="49" charset="0"/>
              </a:rPr>
              <a:t> </a:t>
            </a:r>
            <a:r>
              <a:rPr lang="ru-RU" sz="4800" dirty="0">
                <a:latin typeface="JetBrains Mono" panose="020B0509020102050004" pitchFamily="49" charset="0"/>
              </a:rPr>
              <a:t>создает нам само приложения, </a:t>
            </a:r>
            <a:r>
              <a:rPr lang="en-US" sz="4800" dirty="0" err="1">
                <a:latin typeface="JetBrains Mono" panose="020B0509020102050004" pitchFamily="49" charset="0"/>
              </a:rPr>
              <a:t>Qwidget</a:t>
            </a:r>
            <a:r>
              <a:rPr lang="en-US" sz="4800" dirty="0">
                <a:latin typeface="JetBrains Mono" panose="020B0509020102050004" pitchFamily="49" charset="0"/>
              </a:rPr>
              <a:t> – </a:t>
            </a:r>
            <a:r>
              <a:rPr lang="ru-RU" sz="4800" dirty="0">
                <a:latin typeface="JetBrains Mono" panose="020B0509020102050004" pitchFamily="49" charset="0"/>
              </a:rPr>
              <a:t>элемент окна, а </a:t>
            </a:r>
            <a:r>
              <a:rPr lang="en-US" sz="4800" dirty="0" err="1">
                <a:latin typeface="JetBrains Mono" panose="020B0509020102050004" pitchFamily="49" charset="0"/>
              </a:rPr>
              <a:t>QLabel</a:t>
            </a:r>
            <a:r>
              <a:rPr lang="en-US" sz="4800" dirty="0">
                <a:latin typeface="JetBrains Mono" panose="020B0509020102050004" pitchFamily="49" charset="0"/>
              </a:rPr>
              <a:t> </a:t>
            </a:r>
            <a:r>
              <a:rPr lang="ru-RU" sz="4800" dirty="0">
                <a:latin typeface="JetBrains Mono" panose="020B0509020102050004" pitchFamily="49" charset="0"/>
              </a:rPr>
              <a:t> нам потребуется для выведения записи</a:t>
            </a:r>
            <a:endParaRPr lang="en" sz="40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3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Создание приложения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81024" y="2220840"/>
            <a:ext cx="22020223" cy="9274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sz="2800" dirty="0">
                <a:latin typeface="JetBrains Mono" panose="020B0509020102050004" pitchFamily="49" charset="0"/>
              </a:rPr>
              <a:t>window = </a:t>
            </a:r>
            <a:r>
              <a:rPr lang="en" sz="2800" dirty="0" err="1">
                <a:latin typeface="JetBrains Mono" panose="020B0509020102050004" pitchFamily="49" charset="0"/>
              </a:rPr>
              <a:t>QWidget</a:t>
            </a:r>
            <a:r>
              <a:rPr lang="en" sz="2800" dirty="0">
                <a:latin typeface="JetBrains Mono" panose="020B0509020102050004" pitchFamily="49" charset="0"/>
              </a:rPr>
              <a:t>()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window.setWindowTitle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3600" dirty="0">
                <a:latin typeface="JetBrains Mono" panose="020B0509020102050004" pitchFamily="49" charset="0"/>
              </a:rPr>
              <a:t>'PyQt5 App'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#</a:t>
            </a:r>
            <a:r>
              <a:rPr lang="ru-RU" sz="3600" dirty="0">
                <a:latin typeface="JetBrains Mono" panose="020B0509020102050004" pitchFamily="49" charset="0"/>
              </a:rPr>
              <a:t>задать название нашей выполняемой программы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window.setGeometry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3600" dirty="0">
                <a:latin typeface="JetBrains Mono" panose="020B0509020102050004" pitchFamily="49" charset="0"/>
              </a:rPr>
              <a:t>100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100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280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80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#</a:t>
            </a:r>
            <a:r>
              <a:rPr lang="ru-RU" sz="2800" dirty="0">
                <a:latin typeface="JetBrains Mono" panose="020B0509020102050004" pitchFamily="49" charset="0"/>
              </a:rPr>
              <a:t>задать геометрию - первые два аргумента это </a:t>
            </a:r>
            <a:r>
              <a:rPr lang="en" sz="2800" dirty="0">
                <a:latin typeface="JetBrains Mono" panose="020B0509020102050004" pitchFamily="49" charset="0"/>
              </a:rPr>
              <a:t>x  y </a:t>
            </a:r>
            <a:r>
              <a:rPr lang="ru-RU" sz="2800" dirty="0">
                <a:latin typeface="JetBrains Mono" panose="020B0509020102050004" pitchFamily="49" charset="0"/>
              </a:rPr>
              <a:t>где у нас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ru-RU" sz="2800" dirty="0">
                <a:latin typeface="JetBrains Mono" panose="020B0509020102050004" pitchFamily="49" charset="0"/>
              </a:rPr>
              <a:t> #появится наше окно. два следующих - это ширина и высота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window.move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3600" dirty="0">
                <a:latin typeface="JetBrains Mono" panose="020B0509020102050004" pitchFamily="49" charset="0"/>
              </a:rPr>
              <a:t>60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15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#</a:t>
            </a:r>
            <a:r>
              <a:rPr lang="ru-RU" sz="3600" dirty="0">
                <a:latin typeface="JetBrains Mono" panose="020B0509020102050004" pitchFamily="49" charset="0"/>
              </a:rPr>
              <a:t>двигаемся вниз по 60 и влево на 15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helloMsg</a:t>
            </a:r>
            <a:r>
              <a:rPr lang="en" sz="2800" dirty="0">
                <a:latin typeface="JetBrains Mono" panose="020B0509020102050004" pitchFamily="49" charset="0"/>
              </a:rPr>
              <a:t> = </a:t>
            </a:r>
            <a:r>
              <a:rPr lang="en" sz="2800" dirty="0" err="1">
                <a:latin typeface="JetBrains Mono" panose="020B0509020102050004" pitchFamily="49" charset="0"/>
              </a:rPr>
              <a:t>QLabel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3600" dirty="0">
                <a:latin typeface="JetBrains Mono" panose="020B0509020102050004" pitchFamily="49" charset="0"/>
              </a:rPr>
              <a:t>'&lt;h1&gt;Hello World!&lt;/h1&gt;'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parent</a:t>
            </a:r>
            <a:r>
              <a:rPr lang="en" sz="2800" dirty="0">
                <a:latin typeface="JetBrains Mono" panose="020B0509020102050004" pitchFamily="49" charset="0"/>
              </a:rPr>
              <a:t>=window)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#</a:t>
            </a:r>
            <a:r>
              <a:rPr lang="ru-RU" sz="3600" dirty="0">
                <a:latin typeface="JetBrains Mono" panose="020B0509020102050004" pitchFamily="49" charset="0"/>
              </a:rPr>
              <a:t>возвращаемся назад</a:t>
            </a:r>
            <a:br>
              <a:rPr lang="ru-RU" sz="36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helloMsg.move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3600" dirty="0">
                <a:latin typeface="JetBrains Mono" panose="020B0509020102050004" pitchFamily="49" charset="0"/>
              </a:rPr>
              <a:t>60</a:t>
            </a:r>
            <a:r>
              <a:rPr lang="en" sz="2800" dirty="0">
                <a:latin typeface="JetBrains Mono" panose="020B0509020102050004" pitchFamily="49" charset="0"/>
              </a:rPr>
              <a:t>, </a:t>
            </a:r>
            <a:r>
              <a:rPr lang="en" sz="3600" dirty="0">
                <a:latin typeface="JetBrains Mono" panose="020B0509020102050004" pitchFamily="49" charset="0"/>
              </a:rPr>
              <a:t>15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endParaRPr lang="en" sz="20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9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 err="1">
                <a:latin typeface="GT Eesti Pro Display Light" pitchFamily="2" charset="0"/>
              </a:rPr>
              <a:t>Замечение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81024" y="2220840"/>
            <a:ext cx="22020223" cy="9274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800" dirty="0">
                <a:latin typeface="JetBrains Mono" panose="020B0509020102050004" pitchFamily="49" charset="0"/>
              </a:rPr>
              <a:t>Несмотря на </a:t>
            </a:r>
            <a:r>
              <a:rPr lang="en-US" sz="4800" dirty="0">
                <a:latin typeface="JetBrains Mono" panose="020B0509020102050004" pitchFamily="49" charset="0"/>
              </a:rPr>
              <a:t>h1</a:t>
            </a:r>
            <a:r>
              <a:rPr lang="ru-RU" sz="4800" dirty="0">
                <a:latin typeface="JetBrains Mono" panose="020B0509020102050004" pitchFamily="49" charset="0"/>
              </a:rPr>
              <a:t>, это использование не </a:t>
            </a:r>
            <a:r>
              <a:rPr lang="en-US" sz="4800" dirty="0">
                <a:latin typeface="JetBrains Mono" panose="020B0509020102050004" pitchFamily="49" charset="0"/>
              </a:rPr>
              <a:t> HTML</a:t>
            </a:r>
            <a:r>
              <a:rPr lang="ru-RU" sz="4800" dirty="0">
                <a:latin typeface="JetBrains Mono" panose="020B0509020102050004" pitchFamily="49" charset="0"/>
              </a:rPr>
              <a:t> – тэгов,</a:t>
            </a:r>
            <a:r>
              <a:rPr lang="en-US" sz="4800" dirty="0">
                <a:latin typeface="JetBrains Mono" panose="020B0509020102050004" pitchFamily="49" charset="0"/>
              </a:rPr>
              <a:t> </a:t>
            </a:r>
            <a:r>
              <a:rPr lang="ru-RU" sz="4800" dirty="0">
                <a:latin typeface="JetBrains Mono" panose="020B0509020102050004" pitchFamily="49" charset="0"/>
              </a:rPr>
              <a:t>большинство тегов в </a:t>
            </a:r>
            <a:r>
              <a:rPr lang="en-US" sz="4800" dirty="0" err="1">
                <a:latin typeface="JetBrains Mono" panose="020B0509020102050004" pitchFamily="49" charset="0"/>
              </a:rPr>
              <a:t>PyQt</a:t>
            </a:r>
            <a:r>
              <a:rPr lang="ru-RU" sz="4800" dirty="0">
                <a:latin typeface="JetBrains Mono" panose="020B0509020102050004" pitchFamily="49" charset="0"/>
              </a:rPr>
              <a:t> не используется. Есть конечно </a:t>
            </a:r>
            <a:r>
              <a:rPr lang="ru-RU" sz="4800" dirty="0" err="1">
                <a:latin typeface="JetBrains Mono" panose="020B0509020102050004" pitchFamily="49" charset="0"/>
              </a:rPr>
              <a:t>виджет</a:t>
            </a:r>
            <a:r>
              <a:rPr lang="ru-RU" sz="4800" dirty="0">
                <a:latin typeface="JetBrains Mono" panose="020B0509020102050004" pitchFamily="49" charset="0"/>
              </a:rPr>
              <a:t>, который может </a:t>
            </a:r>
            <a:r>
              <a:rPr lang="ru-RU" sz="4800" dirty="0" err="1">
                <a:latin typeface="JetBrains Mono" panose="020B0509020102050004" pitchFamily="49" charset="0"/>
              </a:rPr>
              <a:t>отрисовывать</a:t>
            </a:r>
            <a:r>
              <a:rPr lang="ru-RU" sz="4800" dirty="0">
                <a:latin typeface="JetBrains Mono" panose="020B0509020102050004" pitchFamily="49" charset="0"/>
              </a:rPr>
              <a:t> вам страницу из </a:t>
            </a:r>
            <a:r>
              <a:rPr lang="en-US" sz="4800" dirty="0">
                <a:latin typeface="JetBrains Mono" panose="020B0509020102050004" pitchFamily="49" charset="0"/>
              </a:rPr>
              <a:t>HTML</a:t>
            </a:r>
            <a:r>
              <a:rPr lang="ru-RU" sz="4800" dirty="0">
                <a:latin typeface="JetBrains Mono" panose="020B0509020102050004" pitchFamily="49" charset="0"/>
              </a:rPr>
              <a:t> –</a:t>
            </a:r>
            <a:r>
              <a:rPr lang="en-US" sz="4800" dirty="0">
                <a:latin typeface="JetBrains Mono" panose="020B0509020102050004" pitchFamily="49" charset="0"/>
              </a:rPr>
              <a:t>&gt; </a:t>
            </a:r>
            <a:r>
              <a:rPr lang="en-US" sz="4800" dirty="0" err="1">
                <a:latin typeface="JetBrains Mono" panose="020B0509020102050004" pitchFamily="49" charset="0"/>
              </a:rPr>
              <a:t>QWebView</a:t>
            </a:r>
            <a:r>
              <a:rPr lang="ru-RU" sz="4800" dirty="0">
                <a:latin typeface="JetBrains Mono" panose="020B0509020102050004" pitchFamily="49" charset="0"/>
              </a:rPr>
              <a:t>(или у вас уже сверстаны ваши документы в</a:t>
            </a:r>
            <a:r>
              <a:rPr lang="en-US" sz="4800" dirty="0">
                <a:latin typeface="JetBrains Mono" panose="020B0509020102050004" pitchFamily="49" charset="0"/>
              </a:rPr>
              <a:t> html</a:t>
            </a:r>
            <a:r>
              <a:rPr lang="ru-RU" sz="4800" dirty="0">
                <a:latin typeface="JetBrains Mono" panose="020B0509020102050004" pitchFamily="49" charset="0"/>
              </a:rPr>
              <a:t>, и вы хотите так хитро использовать верстку, но маловероятно, что это даст что-то к вашей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58863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Инициализация приложения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81024" y="2220840"/>
            <a:ext cx="22020223" cy="1729368"/>
          </a:xfrm>
        </p:spPr>
        <p:txBody>
          <a:bodyPr/>
          <a:lstStyle/>
          <a:p>
            <a:r>
              <a:rPr lang="ru-RU" sz="4000" dirty="0">
                <a:latin typeface="JetBrains Mono" panose="020B0509020102050004" pitchFamily="49" charset="0"/>
              </a:rPr>
              <a:t>Нам придется  </a:t>
            </a:r>
            <a:r>
              <a:rPr lang="ru-RU" sz="4000" dirty="0" err="1">
                <a:latin typeface="JetBrains Mono" panose="020B0509020102050004" pitchFamily="49" charset="0"/>
              </a:rPr>
              <a:t>отрисовать</a:t>
            </a:r>
            <a:r>
              <a:rPr lang="ru-RU" sz="4000" dirty="0">
                <a:latin typeface="JetBrains Mono" panose="020B0509020102050004" pitchFamily="49" charset="0"/>
              </a:rPr>
              <a:t> наше окно с помощью </a:t>
            </a:r>
            <a:r>
              <a:rPr lang="en-US" sz="4000" dirty="0" err="1">
                <a:latin typeface="JetBrains Mono" panose="020B0509020102050004" pitchFamily="49" charset="0"/>
              </a:rPr>
              <a:t>window.show</a:t>
            </a:r>
            <a:r>
              <a:rPr lang="en-US" sz="4000" dirty="0">
                <a:latin typeface="JetBrains Mono" panose="020B0509020102050004" pitchFamily="49" charset="0"/>
              </a:rPr>
              <a:t>() – </a:t>
            </a:r>
            <a:r>
              <a:rPr lang="ru-RU" sz="4000" dirty="0">
                <a:latin typeface="JetBrains Mono" panose="020B0509020102050004" pitchFamily="49" charset="0"/>
              </a:rPr>
              <a:t>показать окно, и </a:t>
            </a:r>
            <a:r>
              <a:rPr lang="en-US" sz="4000" dirty="0" err="1">
                <a:latin typeface="JetBrains Mono" panose="020B0509020102050004" pitchFamily="49" charset="0"/>
              </a:rPr>
              <a:t>sys.exit</a:t>
            </a:r>
            <a:r>
              <a:rPr lang="en-US" sz="4000" dirty="0">
                <a:latin typeface="JetBrains Mono" panose="020B0509020102050004" pitchFamily="49" charset="0"/>
              </a:rPr>
              <a:t>(</a:t>
            </a:r>
            <a:r>
              <a:rPr lang="en-US" sz="4000" dirty="0" err="1">
                <a:latin typeface="JetBrains Mono" panose="020B0509020102050004" pitchFamily="49" charset="0"/>
              </a:rPr>
              <a:t>app.exec</a:t>
            </a:r>
            <a:r>
              <a:rPr lang="en-US" sz="4000" dirty="0">
                <a:latin typeface="JetBrains Mono" panose="020B0509020102050004" pitchFamily="49" charset="0"/>
              </a:rPr>
              <a:t>()) – </a:t>
            </a:r>
            <a:r>
              <a:rPr lang="ru-RU" sz="4000" dirty="0">
                <a:latin typeface="JetBrains Mono" panose="020B0509020102050004" pitchFamily="49" charset="0"/>
              </a:rPr>
              <a:t>показать данное окно. </a:t>
            </a:r>
            <a:endParaRPr lang="en" sz="3200" dirty="0">
              <a:latin typeface="JetBrains Mono" panose="020B05090201020500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71D06-2F1C-2040-84B9-CBF83095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74" y="4855589"/>
            <a:ext cx="18970276" cy="70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7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Основные части </a:t>
            </a:r>
            <a:r>
              <a:rPr lang="en-US" b="0" dirty="0">
                <a:latin typeface="GT Eesti Pro Display Light" pitchFamily="2" charset="0"/>
              </a:rPr>
              <a:t>PyQt5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81024" y="2220840"/>
            <a:ext cx="22020223" cy="92743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Widgets</a:t>
            </a:r>
            <a:r>
              <a:rPr lang="en" sz="4400" dirty="0">
                <a:latin typeface="JetBrains Mono" panose="020B0509020102050004" pitchFamily="49" charset="0"/>
              </a:rPr>
              <a:t> – </a:t>
            </a:r>
            <a:r>
              <a:rPr lang="ru-RU" sz="4400" dirty="0">
                <a:latin typeface="JetBrains Mono" panose="020B0509020102050004" pitchFamily="49" charset="0"/>
              </a:rPr>
              <a:t>базовые строительные «кирпичики» интерфейса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Layout managers</a:t>
            </a:r>
            <a:r>
              <a:rPr lang="ru-RU" sz="4400" b="1" dirty="0">
                <a:latin typeface="JetBrains Mono" panose="020B0509020102050004" pitchFamily="49" charset="0"/>
              </a:rPr>
              <a:t> </a:t>
            </a:r>
            <a:r>
              <a:rPr lang="ru-RU" sz="4400" dirty="0">
                <a:latin typeface="JetBrains Mono" panose="020B0509020102050004" pitchFamily="49" charset="0"/>
              </a:rPr>
              <a:t>– отвечают за позиционирование </a:t>
            </a:r>
            <a:r>
              <a:rPr lang="ru-RU" sz="4400" dirty="0" err="1">
                <a:latin typeface="JetBrains Mono" panose="020B0509020102050004" pitchFamily="49" charset="0"/>
              </a:rPr>
              <a:t>виджетов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Dialogs</a:t>
            </a:r>
            <a:r>
              <a:rPr lang="ru-RU" sz="4400" dirty="0">
                <a:latin typeface="JetBrains Mono" panose="020B0509020102050004" pitchFamily="49" charset="0"/>
              </a:rPr>
              <a:t> – для приема данных от пользователя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Main windows</a:t>
            </a:r>
            <a:r>
              <a:rPr lang="ru-RU" sz="4400" b="1" dirty="0">
                <a:latin typeface="JetBrains Mono" panose="020B0509020102050004" pitchFamily="49" charset="0"/>
              </a:rPr>
              <a:t> </a:t>
            </a:r>
            <a:r>
              <a:rPr lang="ru-RU" sz="4400" dirty="0">
                <a:latin typeface="JetBrains Mono" panose="020B0509020102050004" pitchFamily="49" charset="0"/>
              </a:rPr>
              <a:t>– для создания «классического» расположения интерфейса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Applications</a:t>
            </a:r>
            <a:r>
              <a:rPr lang="ru-RU" sz="4400" b="1" dirty="0">
                <a:latin typeface="JetBrains Mono" panose="020B0509020102050004" pitchFamily="49" charset="0"/>
              </a:rPr>
              <a:t> </a:t>
            </a:r>
            <a:r>
              <a:rPr lang="ru-RU" sz="4400" dirty="0">
                <a:latin typeface="JetBrains Mono" panose="020B0509020102050004" pitchFamily="49" charset="0"/>
              </a:rPr>
              <a:t>– главный класс приложения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Event loops</a:t>
            </a:r>
            <a:r>
              <a:rPr lang="ru-RU" sz="4400" b="1" dirty="0">
                <a:latin typeface="JetBrains Mono" panose="020B0509020102050004" pitchFamily="49" charset="0"/>
              </a:rPr>
              <a:t> </a:t>
            </a:r>
            <a:r>
              <a:rPr lang="ru-RU" sz="4400" dirty="0">
                <a:latin typeface="JetBrains Mono" panose="020B0509020102050004" pitchFamily="49" charset="0"/>
              </a:rPr>
              <a:t>– система событий – клики, нажатия на кнопки и т.д.</a:t>
            </a:r>
            <a:endParaRPr lang="en" sz="4400" dirty="0">
              <a:latin typeface="JetBrains Mono" panose="020B050902010205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4400" b="1" dirty="0">
                <a:latin typeface="JetBrains Mono" panose="020B0509020102050004" pitchFamily="49" charset="0"/>
              </a:rPr>
              <a:t>Signals and slots</a:t>
            </a:r>
            <a:r>
              <a:rPr lang="ru-RU" sz="4400" b="1" dirty="0">
                <a:latin typeface="JetBrains Mono" panose="020B0509020102050004" pitchFamily="49" charset="0"/>
              </a:rPr>
              <a:t> </a:t>
            </a:r>
            <a:r>
              <a:rPr lang="ru-RU" sz="4400" dirty="0">
                <a:latin typeface="JetBrains Mono" panose="020B0509020102050004" pitchFamily="49" charset="0"/>
              </a:rPr>
              <a:t>–поддерживает взаимосвязь обмена информацией между </a:t>
            </a:r>
            <a:r>
              <a:rPr lang="ru-RU" sz="4400" dirty="0" err="1">
                <a:latin typeface="JetBrains Mono" panose="020B0509020102050004" pitchFamily="49" charset="0"/>
              </a:rPr>
              <a:t>виджетами</a:t>
            </a:r>
            <a:r>
              <a:rPr lang="ru-RU" sz="4400" dirty="0">
                <a:latin typeface="JetBrains Mono" panose="020B0509020102050004" pitchFamily="49" charset="0"/>
              </a:rPr>
              <a:t>.</a:t>
            </a:r>
            <a:endParaRPr lang="en" sz="48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62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QWidget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00203" y="2260667"/>
            <a:ext cx="18074706" cy="8856000"/>
          </a:xfrm>
        </p:spPr>
        <p:txBody>
          <a:bodyPr/>
          <a:lstStyle/>
          <a:p>
            <a:r>
              <a:rPr lang="en-US" sz="3600" dirty="0">
                <a:latin typeface="JetBrains Mono" panose="020B0509020102050004" pitchFamily="49" charset="0"/>
              </a:rPr>
              <a:t> </a:t>
            </a:r>
            <a:r>
              <a:rPr lang="en-US" sz="3600" b="1" dirty="0" err="1">
                <a:latin typeface="JetBrains Mono" panose="020B0509020102050004" pitchFamily="49" charset="0"/>
              </a:rPr>
              <a:t>QWidget</a:t>
            </a:r>
            <a:r>
              <a:rPr lang="en-US" sz="3600" dirty="0">
                <a:latin typeface="JetBrains Mono" panose="020B0509020102050004" pitchFamily="49" charset="0"/>
              </a:rPr>
              <a:t> </a:t>
            </a:r>
            <a:r>
              <a:rPr lang="ru-RU" sz="3600" dirty="0">
                <a:latin typeface="JetBrains Mono" panose="020B0509020102050004" pitchFamily="49" charset="0"/>
              </a:rPr>
              <a:t>это базовый класс для всех </a:t>
            </a:r>
            <a:r>
              <a:rPr lang="en-US" sz="3600" dirty="0">
                <a:latin typeface="JetBrains Mono" panose="020B0509020102050004" pitchFamily="49" charset="0"/>
              </a:rPr>
              <a:t>user interface </a:t>
            </a:r>
            <a:r>
              <a:rPr lang="ru-RU" sz="3600" dirty="0">
                <a:latin typeface="JetBrains Mono" panose="020B0509020102050004" pitchFamily="49" charset="0"/>
              </a:rPr>
              <a:t>объектов</a:t>
            </a:r>
            <a:r>
              <a:rPr lang="en-US" sz="3600" dirty="0">
                <a:latin typeface="JetBrains Mono" panose="020B0509020102050004" pitchFamily="49" charset="0"/>
              </a:rPr>
              <a:t>, </a:t>
            </a:r>
            <a:r>
              <a:rPr lang="ru-RU" sz="3600" dirty="0">
                <a:latin typeface="JetBrains Mono" panose="020B0509020102050004" pitchFamily="49" charset="0"/>
              </a:rPr>
              <a:t>или </a:t>
            </a:r>
            <a:r>
              <a:rPr lang="ru-RU" sz="3600" dirty="0" err="1">
                <a:latin typeface="JetBrains Mono" panose="020B0509020102050004" pitchFamily="49" charset="0"/>
              </a:rPr>
              <a:t>виджетов</a:t>
            </a:r>
            <a:r>
              <a:rPr lang="ru-RU" sz="3600" dirty="0">
                <a:latin typeface="JetBrains Mono" panose="020B0509020102050004" pitchFamily="49" charset="0"/>
              </a:rPr>
              <a:t>. Обычно это прямоугольные графические компоненты, которые вы можете поместить в любое место вашего приложения для построения </a:t>
            </a:r>
            <a:r>
              <a:rPr lang="en-US" sz="3600" dirty="0">
                <a:latin typeface="JetBrains Mono" panose="020B0509020102050004" pitchFamily="49" charset="0"/>
              </a:rPr>
              <a:t>GUI</a:t>
            </a:r>
            <a:r>
              <a:rPr lang="ru-RU" sz="3600" dirty="0">
                <a:latin typeface="JetBrains Mono" panose="020B0509020102050004" pitchFamily="49" charset="0"/>
              </a:rPr>
              <a:t>. </a:t>
            </a:r>
          </a:p>
          <a:p>
            <a:r>
              <a:rPr lang="ru-RU" sz="3600" dirty="0" err="1">
                <a:latin typeface="JetBrains Mono" panose="020B0509020102050004" pitchFamily="49" charset="0"/>
              </a:rPr>
              <a:t>Виджеты</a:t>
            </a:r>
            <a:r>
              <a:rPr lang="ru-RU" sz="3600" dirty="0">
                <a:latin typeface="JetBrains Mono" panose="020B0509020102050004" pitchFamily="49" charset="0"/>
              </a:rPr>
              <a:t> могут получать клики, нажатия кнопок, и другие события. Самые часто используемые </a:t>
            </a:r>
            <a:r>
              <a:rPr lang="ru-RU" sz="3600" dirty="0" err="1">
                <a:latin typeface="JetBrains Mono" panose="020B0509020102050004" pitchFamily="49" charset="0"/>
              </a:rPr>
              <a:t>виджеты</a:t>
            </a:r>
            <a:r>
              <a:rPr lang="ru-RU" sz="3600" dirty="0">
                <a:latin typeface="JetBrains Mono" panose="020B0509020102050004" pitchFamily="49" charset="0"/>
              </a:rPr>
              <a:t> следующие: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atin typeface="JetBrains Mono" panose="020B0509020102050004" pitchFamily="49" charset="0"/>
              </a:rPr>
              <a:t>Кнопки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atin typeface="JetBrains Mono" panose="020B0509020102050004" pitchFamily="49" charset="0"/>
              </a:rPr>
              <a:t>Лейблы</a:t>
            </a:r>
          </a:p>
          <a:p>
            <a:pPr marL="571500" indent="-571500">
              <a:buFontTx/>
              <a:buChar char="-"/>
            </a:pPr>
            <a:r>
              <a:rPr lang="ru-RU" sz="3600" dirty="0" err="1">
                <a:latin typeface="JetBrains Mono" panose="020B0509020102050004" pitchFamily="49" charset="0"/>
              </a:rPr>
              <a:t>Комбо</a:t>
            </a:r>
            <a:r>
              <a:rPr lang="en-US" sz="3600" dirty="0">
                <a:latin typeface="JetBrains Mono" panose="020B0509020102050004" pitchFamily="49" charset="0"/>
              </a:rPr>
              <a:t>-</a:t>
            </a:r>
            <a:r>
              <a:rPr lang="ru-RU" sz="3600" dirty="0">
                <a:latin typeface="JetBrains Mono" panose="020B0509020102050004" pitchFamily="49" charset="0"/>
              </a:rPr>
              <a:t>боксы</a:t>
            </a:r>
          </a:p>
          <a:p>
            <a:pPr marL="571500" indent="-571500">
              <a:buFontTx/>
              <a:buChar char="-"/>
            </a:pPr>
            <a:r>
              <a:rPr lang="ru-RU" sz="3600" dirty="0">
                <a:latin typeface="JetBrains Mono" panose="020B0509020102050004" pitchFamily="49" charset="0"/>
              </a:rPr>
              <a:t>Радио</a:t>
            </a:r>
            <a:r>
              <a:rPr lang="en-US" sz="3600" dirty="0">
                <a:latin typeface="JetBrains Mono" panose="020B0509020102050004" pitchFamily="49" charset="0"/>
              </a:rPr>
              <a:t>-</a:t>
            </a:r>
            <a:r>
              <a:rPr lang="ru-RU" sz="3600" dirty="0">
                <a:latin typeface="JetBrains Mono" panose="020B0509020102050004" pitchFamily="49" charset="0"/>
              </a:rPr>
              <a:t>кнопки</a:t>
            </a:r>
            <a:endParaRPr lang="en-US" sz="3600" dirty="0">
              <a:latin typeface="JetBrains Mono" panose="020B0509020102050004" pitchFamily="49" charset="0"/>
            </a:endParaRPr>
          </a:p>
          <a:p>
            <a:pPr marL="571500" indent="-571500">
              <a:buFontTx/>
              <a:buChar char="-"/>
            </a:pPr>
            <a:r>
              <a:rPr lang="ru-RU" sz="3600" dirty="0" err="1">
                <a:latin typeface="JetBrains Mono" panose="020B0509020102050004" pitchFamily="49" charset="0"/>
              </a:rPr>
              <a:t>Инпуты</a:t>
            </a:r>
            <a:r>
              <a:rPr lang="ru-RU" sz="3600" dirty="0">
                <a:latin typeface="JetBrains Mono" panose="020B0509020102050004" pitchFamily="49" charset="0"/>
              </a:rPr>
              <a:t>, в которых вы можете вводить текстовую информацию</a:t>
            </a:r>
          </a:p>
        </p:txBody>
      </p:sp>
    </p:spTree>
    <p:extLst>
      <p:ext uri="{BB962C8B-B14F-4D97-AF65-F5344CB8AC3E}">
        <p14:creationId xmlns:p14="http://schemas.microsoft.com/office/powerpoint/2010/main" val="304501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Основные </a:t>
            </a:r>
            <a:r>
              <a:rPr lang="ru-RU" b="0" dirty="0" err="1">
                <a:latin typeface="GT Eesti Pro Display Light" pitchFamily="2" charset="0"/>
              </a:rPr>
              <a:t>виджеты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45874" y="2007941"/>
            <a:ext cx="18074706" cy="10376800"/>
          </a:xfrm>
        </p:spPr>
        <p:txBody>
          <a:bodyPr/>
          <a:lstStyle/>
          <a:p>
            <a:r>
              <a:rPr lang="en-US" sz="5400" b="1" dirty="0" err="1">
                <a:latin typeface="JetBrains Mono" panose="020B0509020102050004" pitchFamily="49" charset="0"/>
              </a:rPr>
              <a:t>QPushButton</a:t>
            </a:r>
            <a:r>
              <a:rPr lang="en-US" sz="5400" dirty="0">
                <a:latin typeface="GT Eesti Pro Display Light" pitchFamily="2" charset="0"/>
              </a:rPr>
              <a:t>  - </a:t>
            </a:r>
            <a:r>
              <a:rPr lang="ru-RU" sz="5400" dirty="0">
                <a:latin typeface="GT Eesti Pro Display Light" pitchFamily="2" charset="0"/>
              </a:rPr>
              <a:t>дает возможность создавать кнопки, на которые можно нажимать</a:t>
            </a:r>
          </a:p>
          <a:p>
            <a:r>
              <a:rPr lang="en-US" sz="5400" b="1" dirty="0" err="1">
                <a:latin typeface="JetBrains Mono" panose="020B0509020102050004" pitchFamily="49" charset="0"/>
              </a:rPr>
              <a:t>QLabel</a:t>
            </a:r>
            <a:r>
              <a:rPr lang="en-US" sz="5400" dirty="0">
                <a:latin typeface="GT Eesti Pro Display Light" pitchFamily="2" charset="0"/>
              </a:rPr>
              <a:t> – </a:t>
            </a:r>
            <a:r>
              <a:rPr lang="ru-RU" sz="5400" dirty="0">
                <a:latin typeface="GT Eesti Pro Display Light" pitchFamily="2" charset="0"/>
              </a:rPr>
              <a:t>мы уже с вами использовали, которые принимают на вход </a:t>
            </a:r>
            <a:r>
              <a:rPr lang="en-US" sz="5400" dirty="0">
                <a:latin typeface="GT Eesti Pro Display Light" pitchFamily="2" charset="0"/>
              </a:rPr>
              <a:t>HTML.</a:t>
            </a:r>
          </a:p>
          <a:p>
            <a:r>
              <a:rPr lang="en-US" sz="5400" b="1" dirty="0" err="1">
                <a:latin typeface="JetBrains Mono" panose="020B0509020102050004" pitchFamily="49" charset="0"/>
              </a:rPr>
              <a:t>QLineEdit</a:t>
            </a:r>
            <a:r>
              <a:rPr lang="en-US" sz="5400" dirty="0">
                <a:latin typeface="GT Eesti Pro Display Light" pitchFamily="2" charset="0"/>
              </a:rPr>
              <a:t> – </a:t>
            </a:r>
            <a:r>
              <a:rPr lang="ru-RU" sz="5400" dirty="0">
                <a:latin typeface="GT Eesti Pro Display Light" pitchFamily="2" charset="0"/>
              </a:rPr>
              <a:t>позволяет создавать формы на ввод.</a:t>
            </a:r>
          </a:p>
          <a:p>
            <a:r>
              <a:rPr lang="en-US" sz="5400" b="1" dirty="0" err="1">
                <a:latin typeface="JetBrains Mono" panose="020B0509020102050004" pitchFamily="49" charset="0"/>
              </a:rPr>
              <a:t>QComboBox</a:t>
            </a:r>
            <a:r>
              <a:rPr lang="en-US" sz="5400" dirty="0">
                <a:latin typeface="GT Eesti Pro Display Light" pitchFamily="2" charset="0"/>
              </a:rPr>
              <a:t> – </a:t>
            </a:r>
            <a:r>
              <a:rPr lang="ru-RU" sz="5400" dirty="0">
                <a:latin typeface="GT Eesti Pro Display Light" pitchFamily="2" charset="0"/>
              </a:rPr>
              <a:t>дает возможность создавать </a:t>
            </a:r>
            <a:r>
              <a:rPr lang="ru-RU" sz="5400" dirty="0" err="1">
                <a:latin typeface="GT Eesti Pro Display Light" pitchFamily="2" charset="0"/>
              </a:rPr>
              <a:t>виджеты</a:t>
            </a:r>
            <a:r>
              <a:rPr lang="ru-RU" sz="5400" dirty="0">
                <a:latin typeface="GT Eesti Pro Display Light" pitchFamily="2" charset="0"/>
              </a:rPr>
              <a:t> </a:t>
            </a:r>
            <a:r>
              <a:rPr lang="ru-RU" sz="5400" dirty="0" err="1">
                <a:latin typeface="GT Eesti Pro Display Light" pitchFamily="2" charset="0"/>
              </a:rPr>
              <a:t>навроде</a:t>
            </a:r>
            <a:r>
              <a:rPr lang="ru-RU" sz="5400" dirty="0">
                <a:latin typeface="GT Eesti Pro Display Light" pitchFamily="2" charset="0"/>
              </a:rPr>
              <a:t> </a:t>
            </a:r>
            <a:r>
              <a:rPr lang="en-US" sz="5400" dirty="0">
                <a:latin typeface="GT Eesti Pro Display Light" pitchFamily="2" charset="0"/>
              </a:rPr>
              <a:t>Select.</a:t>
            </a:r>
          </a:p>
          <a:p>
            <a:r>
              <a:rPr lang="en-US" sz="5400" b="1" dirty="0" err="1">
                <a:latin typeface="JetBrains Mono" panose="020B0509020102050004" pitchFamily="49" charset="0"/>
              </a:rPr>
              <a:t>QRadioButton</a:t>
            </a:r>
            <a:r>
              <a:rPr lang="en-US" sz="5400" dirty="0">
                <a:latin typeface="JetBrains Mono" panose="020B0509020102050004" pitchFamily="49" charset="0"/>
              </a:rPr>
              <a:t> </a:t>
            </a:r>
            <a:r>
              <a:rPr lang="en-US" sz="5400" dirty="0">
                <a:latin typeface="GT Eesti Pro Display Light" pitchFamily="2" charset="0"/>
              </a:rPr>
              <a:t>- </a:t>
            </a:r>
            <a:r>
              <a:rPr lang="ru-RU" sz="5400" dirty="0">
                <a:latin typeface="GT Eesti Pro Display Light" pitchFamily="2" charset="0"/>
              </a:rPr>
              <a:t> дает возможность создавать уникальный выбор</a:t>
            </a:r>
          </a:p>
        </p:txBody>
      </p:sp>
    </p:spTree>
    <p:extLst>
      <p:ext uri="{BB962C8B-B14F-4D97-AF65-F5344CB8AC3E}">
        <p14:creationId xmlns:p14="http://schemas.microsoft.com/office/powerpoint/2010/main" val="23668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Полезные методы</a:t>
            </a:r>
            <a:r>
              <a:rPr lang="en-US" b="0" dirty="0">
                <a:latin typeface="GT Eesti Pro Display Light" pitchFamily="2" charset="0"/>
              </a:rPr>
              <a:t> </a:t>
            </a:r>
            <a:r>
              <a:rPr lang="ru-RU" b="0" dirty="0" err="1">
                <a:latin typeface="GT Eesti Pro Display Light" pitchFamily="2" charset="0"/>
              </a:rPr>
              <a:t>виджетов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853" y="1669600"/>
            <a:ext cx="18074706" cy="10376800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w = </a:t>
            </a:r>
            <a:r>
              <a:rPr lang="en-US" sz="5400" b="1" dirty="0" err="1"/>
              <a:t>QWidget</a:t>
            </a:r>
            <a:r>
              <a:rPr lang="en-US" sz="5400" dirty="0"/>
              <a:t>()</a:t>
            </a:r>
            <a:r>
              <a:rPr lang="ru-RU" sz="5400" dirty="0"/>
              <a:t>  </a:t>
            </a:r>
            <a:r>
              <a:rPr lang="en-US" sz="5400" dirty="0"/>
              <a:t># </a:t>
            </a:r>
            <a:r>
              <a:rPr lang="ru-RU" sz="5400" dirty="0"/>
              <a:t>создать новый </a:t>
            </a:r>
            <a:r>
              <a:rPr lang="ru-RU" sz="5400" dirty="0" err="1"/>
              <a:t>виджет</a:t>
            </a:r>
            <a:endParaRPr lang="en-US" sz="5400" dirty="0"/>
          </a:p>
          <a:p>
            <a:r>
              <a:rPr lang="en-US" sz="5400" dirty="0" err="1"/>
              <a:t>w.resize</a:t>
            </a:r>
            <a:r>
              <a:rPr lang="en-US" sz="5400" dirty="0"/>
              <a:t>(250,150) – </a:t>
            </a:r>
            <a:r>
              <a:rPr lang="ru-RU" sz="5400" dirty="0"/>
              <a:t>поменять размер </a:t>
            </a:r>
            <a:r>
              <a:rPr lang="ru-RU" sz="5400" dirty="0" err="1"/>
              <a:t>виджета</a:t>
            </a:r>
            <a:r>
              <a:rPr lang="ru-RU" sz="5400" dirty="0"/>
              <a:t>. 250 пикселей в ширину и 150  в высоту.</a:t>
            </a:r>
            <a:endParaRPr lang="en-US" sz="5400" dirty="0"/>
          </a:p>
          <a:p>
            <a:r>
              <a:rPr lang="en-US" sz="5400" dirty="0" err="1"/>
              <a:t>w.move</a:t>
            </a:r>
            <a:r>
              <a:rPr lang="en-US" sz="5400" dirty="0"/>
              <a:t>(150,50) – </a:t>
            </a:r>
            <a:r>
              <a:rPr lang="ru-RU" sz="5400" dirty="0"/>
              <a:t>двинуть на 150 по </a:t>
            </a:r>
            <a:r>
              <a:rPr lang="en-US" sz="5400" dirty="0"/>
              <a:t>x  </a:t>
            </a:r>
            <a:r>
              <a:rPr lang="ru-RU" sz="5400" dirty="0"/>
              <a:t>и на </a:t>
            </a:r>
            <a:r>
              <a:rPr lang="en-US" sz="5400" dirty="0"/>
              <a:t> 50 </a:t>
            </a:r>
            <a:r>
              <a:rPr lang="ru-RU" sz="5400" dirty="0"/>
              <a:t>по </a:t>
            </a:r>
            <a:r>
              <a:rPr lang="en-US" sz="5400" dirty="0"/>
              <a:t>y</a:t>
            </a:r>
            <a:endParaRPr lang="ru-RU" sz="5400" dirty="0"/>
          </a:p>
          <a:p>
            <a:r>
              <a:rPr lang="en-US" sz="5400" dirty="0" err="1"/>
              <a:t>w.show</a:t>
            </a:r>
            <a:r>
              <a:rPr lang="en-US" sz="5400" dirty="0"/>
              <a:t>() – </a:t>
            </a:r>
            <a:r>
              <a:rPr lang="ru-RU" sz="5400" dirty="0" err="1"/>
              <a:t>отрисовать</a:t>
            </a:r>
            <a:r>
              <a:rPr lang="ru-RU" sz="5400" dirty="0"/>
              <a:t> </a:t>
            </a:r>
            <a:r>
              <a:rPr lang="ru-RU" sz="5400" dirty="0" err="1"/>
              <a:t>виджет</a:t>
            </a:r>
            <a:r>
              <a:rPr lang="ru-RU" sz="5400" dirty="0"/>
              <a:t> на экране</a:t>
            </a:r>
          </a:p>
          <a:p>
            <a:r>
              <a:rPr lang="en-US" sz="5400" dirty="0" err="1"/>
              <a:t>sys.exit</a:t>
            </a:r>
            <a:r>
              <a:rPr lang="en-US" sz="5400" dirty="0"/>
              <a:t>(</a:t>
            </a:r>
            <a:r>
              <a:rPr lang="en-US" sz="5400" dirty="0" err="1"/>
              <a:t>app.exec</a:t>
            </a:r>
            <a:r>
              <a:rPr lang="en-US" sz="5400" dirty="0"/>
              <a:t>_()) – </a:t>
            </a:r>
            <a:r>
              <a:rPr lang="ru-RU" sz="5400" dirty="0"/>
              <a:t>этот метод гарантирует нам «чистый выход», чтобы нам не пришлось выключать приложение через выключение </a:t>
            </a:r>
            <a:r>
              <a:rPr lang="ru-RU" sz="5400" dirty="0" err="1"/>
              <a:t>интрепретатора</a:t>
            </a:r>
            <a:r>
              <a:rPr lang="ru-RU" sz="5400" dirty="0"/>
              <a:t> </a:t>
            </a:r>
            <a:r>
              <a:rPr lang="en-US" sz="5400" dirty="0"/>
              <a:t>Python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6795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Расположение </a:t>
            </a:r>
            <a:r>
              <a:rPr lang="ru-RU" dirty="0" err="1">
                <a:latin typeface="GT Eesti Pro Display Light" pitchFamily="2" charset="0"/>
              </a:rPr>
              <a:t>виджетов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853" y="2124746"/>
            <a:ext cx="18074706" cy="10376800"/>
          </a:xfrm>
        </p:spPr>
        <p:txBody>
          <a:bodyPr/>
          <a:lstStyle/>
          <a:p>
            <a:r>
              <a:rPr lang="en-US" sz="5400" dirty="0">
                <a:latin typeface="GT Eesti Pro Display Light" pitchFamily="2" charset="0"/>
              </a:rPr>
              <a:t> </a:t>
            </a:r>
            <a:r>
              <a:rPr lang="ru-RU" sz="5400" dirty="0">
                <a:latin typeface="GT Eesti Pro Display Light" pitchFamily="2" charset="0"/>
              </a:rPr>
              <a:t>В процессе программирования интерфейсов часто встает вопрос о дизайне. Хорошо, если у вас есть дизайн, который сделали заботливые дизайнеры, или вы сделали его самостоятельно). Если вы не хотите создавать его самостоятельно в  программах вроде </a:t>
            </a:r>
            <a:r>
              <a:rPr lang="en-US" sz="5400" dirty="0" err="1">
                <a:latin typeface="GT Eesti Pro Display Light" pitchFamily="2" charset="0"/>
              </a:rPr>
              <a:t>Figma</a:t>
            </a:r>
            <a:r>
              <a:rPr lang="en-US" sz="5400" dirty="0">
                <a:latin typeface="GT Eesti Pro Display Light" pitchFamily="2" charset="0"/>
              </a:rPr>
              <a:t> </a:t>
            </a:r>
            <a:r>
              <a:rPr lang="ru-RU" sz="5400" dirty="0">
                <a:latin typeface="GT Eesti Pro Display Light" pitchFamily="2" charset="0"/>
              </a:rPr>
              <a:t>или </a:t>
            </a:r>
            <a:r>
              <a:rPr lang="en-US" sz="5400" dirty="0">
                <a:latin typeface="GT Eesti Pro Display Light" pitchFamily="2" charset="0"/>
              </a:rPr>
              <a:t>Adobe XD</a:t>
            </a:r>
            <a:r>
              <a:rPr lang="ru-RU" sz="5400" dirty="0">
                <a:latin typeface="GT Eesti Pro Display Light" pitchFamily="2" charset="0"/>
              </a:rPr>
              <a:t>, вы можете попробовать </a:t>
            </a:r>
            <a:r>
              <a:rPr lang="ru-RU" sz="5400" dirty="0" err="1">
                <a:latin typeface="GT Eesti Pro Display Light" pitchFamily="2" charset="0"/>
              </a:rPr>
              <a:t>попрототипировать</a:t>
            </a:r>
            <a:r>
              <a:rPr lang="ru-RU" sz="5400" dirty="0">
                <a:latin typeface="GT Eesti Pro Display Light" pitchFamily="2" charset="0"/>
              </a:rPr>
              <a:t> в специальной программе для создания прототипов в </a:t>
            </a:r>
            <a:r>
              <a:rPr lang="en-US" sz="5400" dirty="0">
                <a:latin typeface="GT Eesti Pro Display Light" pitchFamily="2" charset="0"/>
              </a:rPr>
              <a:t>QT </a:t>
            </a:r>
            <a:r>
              <a:rPr lang="ru-RU" sz="5400" dirty="0">
                <a:latin typeface="GT Eesti Pro Display Light" pitchFamily="2" charset="0"/>
              </a:rPr>
              <a:t>дизайнер. </a:t>
            </a:r>
          </a:p>
          <a:p>
            <a:r>
              <a:rPr lang="en" sz="5400" dirty="0">
                <a:latin typeface="GT Eesti Pro Display Light" pitchFamily="2" charset="0"/>
                <a:hlinkClick r:id="rId2"/>
              </a:rPr>
              <a:t>https://build-system.fman.io/docs/</a:t>
            </a:r>
            <a:endParaRPr lang="ru-RU" sz="5400" dirty="0">
              <a:latin typeface="GT Eesti Pro Display Light" pitchFamily="2" charset="0"/>
            </a:endParaRPr>
          </a:p>
          <a:p>
            <a:r>
              <a:rPr lang="ru-RU" sz="5400" dirty="0">
                <a:latin typeface="GT Eesti Pro Display Light" pitchFamily="2" charset="0"/>
              </a:rPr>
              <a:t> Мы в курсе не будем тратить на нее время, но вы попробуйте обязательно.</a:t>
            </a:r>
          </a:p>
        </p:txBody>
      </p:sp>
    </p:spTree>
    <p:extLst>
      <p:ext uri="{BB962C8B-B14F-4D97-AF65-F5344CB8AC3E}">
        <p14:creationId xmlns:p14="http://schemas.microsoft.com/office/powerpoint/2010/main" val="329762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C5458-7F96-C24F-934F-F8FE2902E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 </a:t>
            </a:r>
            <a:r>
              <a:rPr lang="en-US" dirty="0">
                <a:latin typeface="GT Eesti Pro Display Light" pitchFamily="2" charset="0"/>
              </a:rPr>
              <a:t>Qt designer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20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35D728-B8AB-9B40-8049-D8543AC7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95" y="2636157"/>
            <a:ext cx="19840222" cy="84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Расположение </a:t>
            </a:r>
            <a:r>
              <a:rPr lang="ru-RU" dirty="0" err="1">
                <a:latin typeface="GT Eesti Pro Display Light" pitchFamily="2" charset="0"/>
              </a:rPr>
              <a:t>виджетов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21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853" y="2007941"/>
            <a:ext cx="18074706" cy="10376800"/>
          </a:xfrm>
        </p:spPr>
        <p:txBody>
          <a:bodyPr/>
          <a:lstStyle/>
          <a:p>
            <a:r>
              <a:rPr lang="ru-RU" sz="4400" dirty="0">
                <a:latin typeface="GT Eesti Pro Display Light" pitchFamily="2" charset="0"/>
              </a:rPr>
              <a:t>Однако если вы все делаете на глазок, то есть альтернативный способ расположения. Предыдущие способы дают только абсолютные способы расположения </a:t>
            </a:r>
            <a:r>
              <a:rPr lang="ru-RU" sz="4400" dirty="0" err="1">
                <a:latin typeface="GT Eesti Pro Display Light" pitchFamily="2" charset="0"/>
              </a:rPr>
              <a:t>виджетов</a:t>
            </a:r>
            <a:r>
              <a:rPr lang="ru-RU" sz="4400" dirty="0">
                <a:latin typeface="GT Eesti Pro Display Light" pitchFamily="2" charset="0"/>
              </a:rPr>
              <a:t>,  но есть и иной, динамический способ расположения </a:t>
            </a:r>
            <a:r>
              <a:rPr lang="ru-RU" sz="4400" dirty="0" err="1">
                <a:latin typeface="GT Eesti Pro Display Light" pitchFamily="2" charset="0"/>
              </a:rPr>
              <a:t>виджетов</a:t>
            </a:r>
            <a:r>
              <a:rPr lang="ru-RU" sz="4400" dirty="0">
                <a:latin typeface="GT Eesti Pro Display Light" pitchFamily="2" charset="0"/>
              </a:rPr>
              <a:t>.</a:t>
            </a:r>
          </a:p>
          <a:p>
            <a:r>
              <a:rPr lang="ru-RU" sz="4400" dirty="0">
                <a:latin typeface="GT Eesti Pro Display Light" pitchFamily="2" charset="0"/>
              </a:rPr>
              <a:t>Один из самых эффективных способов расположения </a:t>
            </a:r>
            <a:r>
              <a:rPr lang="ru-RU" sz="4400" dirty="0" err="1">
                <a:latin typeface="GT Eesti Pro Display Light" pitchFamily="2" charset="0"/>
              </a:rPr>
              <a:t>виджетов</a:t>
            </a:r>
            <a:r>
              <a:rPr lang="ru-RU" sz="4400" dirty="0">
                <a:latin typeface="GT Eesti Pro Display Light" pitchFamily="2" charset="0"/>
              </a:rPr>
              <a:t> -  это </a:t>
            </a:r>
            <a:r>
              <a:rPr lang="en-US" sz="4400" dirty="0">
                <a:latin typeface="GT Eesti Pro Display Light" pitchFamily="2" charset="0"/>
              </a:rPr>
              <a:t>layouts managers</a:t>
            </a:r>
            <a:r>
              <a:rPr lang="ru-RU" sz="4400" dirty="0">
                <a:latin typeface="GT Eesti Pro Display Light" pitchFamily="2" charset="0"/>
              </a:rPr>
              <a:t>. </a:t>
            </a:r>
            <a:r>
              <a:rPr lang="en-US" sz="4400" dirty="0" err="1">
                <a:latin typeface="GT Eesti Pro Display Light" pitchFamily="2" charset="0"/>
              </a:rPr>
              <a:t>PyQt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предоставляет следующие базовые классы для работы с расположением </a:t>
            </a:r>
            <a:r>
              <a:rPr lang="ru-RU" sz="4400" dirty="0" err="1">
                <a:latin typeface="GT Eesti Pro Display Light" pitchFamily="2" charset="0"/>
              </a:rPr>
              <a:t>виджетов</a:t>
            </a:r>
            <a:r>
              <a:rPr lang="ru-RU" sz="4400" dirty="0">
                <a:latin typeface="GT Eesti Pro Display Light" pitchFamily="2" charset="0"/>
              </a:rPr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err="1">
                <a:latin typeface="JetBrains Mono" panose="020B0509020102050004" pitchFamily="49" charset="0"/>
              </a:rPr>
              <a:t>QHBoxLayout</a:t>
            </a:r>
            <a:r>
              <a:rPr lang="en-US" sz="4400" dirty="0">
                <a:latin typeface="JetBrains Mono" panose="020B0509020102050004" pitchFamily="49" charset="0"/>
              </a:rPr>
              <a:t> – H</a:t>
            </a:r>
            <a:r>
              <a:rPr lang="ru-RU" sz="4400" dirty="0">
                <a:latin typeface="JetBrains Mono" panose="020B0509020102050004" pitchFamily="49" charset="0"/>
              </a:rPr>
              <a:t>- </a:t>
            </a:r>
            <a:r>
              <a:rPr lang="en-US" sz="4400" dirty="0">
                <a:latin typeface="JetBrains Mono" panose="020B0509020102050004" pitchFamily="49" charset="0"/>
              </a:rPr>
              <a:t>horizontal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err="1">
                <a:latin typeface="JetBrains Mono" panose="020B0509020102050004" pitchFamily="49" charset="0"/>
              </a:rPr>
              <a:t>QVBoxLayout</a:t>
            </a:r>
            <a:r>
              <a:rPr lang="en-US" sz="4400" dirty="0">
                <a:latin typeface="JetBrains Mono" panose="020B0509020102050004" pitchFamily="49" charset="0"/>
              </a:rPr>
              <a:t> – V - vertical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err="1">
                <a:latin typeface="JetBrains Mono" panose="020B0509020102050004" pitchFamily="49" charset="0"/>
              </a:rPr>
              <a:t>QGridLayout</a:t>
            </a:r>
            <a:r>
              <a:rPr lang="en-US" sz="4400" dirty="0">
                <a:latin typeface="JetBrains Mono" panose="020B0509020102050004" pitchFamily="49" charset="0"/>
              </a:rPr>
              <a:t> – </a:t>
            </a:r>
            <a:r>
              <a:rPr lang="ru-RU" sz="4400" dirty="0">
                <a:latin typeface="JetBrains Mono" panose="020B0509020102050004" pitchFamily="49" charset="0"/>
              </a:rPr>
              <a:t>создание сетки</a:t>
            </a:r>
            <a:endParaRPr lang="en-US" sz="4400" dirty="0">
              <a:latin typeface="JetBrains Mono" panose="020B05090201020500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err="1">
                <a:latin typeface="JetBrains Mono" panose="020B0509020102050004" pitchFamily="49" charset="0"/>
              </a:rPr>
              <a:t>QFormLayout</a:t>
            </a:r>
            <a:r>
              <a:rPr lang="ru-RU" sz="4400" dirty="0">
                <a:latin typeface="JetBrains Mono" panose="020B0509020102050004" pitchFamily="49" charset="0"/>
              </a:rPr>
              <a:t> – создание именно формы</a:t>
            </a:r>
          </a:p>
        </p:txBody>
      </p:sp>
    </p:spTree>
    <p:extLst>
      <p:ext uri="{BB962C8B-B14F-4D97-AF65-F5344CB8AC3E}">
        <p14:creationId xmlns:p14="http://schemas.microsoft.com/office/powerpoint/2010/main" val="2833017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Расположение </a:t>
            </a:r>
            <a:r>
              <a:rPr lang="ru-RU" dirty="0" err="1">
                <a:latin typeface="GT Eesti Pro Display Light" pitchFamily="2" charset="0"/>
              </a:rPr>
              <a:t>виджетов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22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4602" y="2043800"/>
            <a:ext cx="22178785" cy="10376800"/>
          </a:xfrm>
        </p:spPr>
        <p:txBody>
          <a:bodyPr/>
          <a:lstStyle/>
          <a:p>
            <a:pPr algn="ctr"/>
            <a:r>
              <a:rPr lang="ru-RU" sz="4800" dirty="0">
                <a:latin typeface="GT Eesti Pro Display Light" pitchFamily="2" charset="0"/>
              </a:rPr>
              <a:t>Это первый </a:t>
            </a:r>
            <a:r>
              <a:rPr lang="en-US" sz="4800" dirty="0">
                <a:latin typeface="GT Eesti Pro Display Light" pitchFamily="2" charset="0"/>
              </a:rPr>
              <a:t>layout manager </a:t>
            </a:r>
            <a:r>
              <a:rPr lang="ru-RU" sz="4800" dirty="0">
                <a:latin typeface="GT Eesti Pro Display Light" pitchFamily="2" charset="0"/>
              </a:rPr>
              <a:t>это </a:t>
            </a:r>
            <a:r>
              <a:rPr lang="en-US" sz="4800" dirty="0" err="1">
                <a:latin typeface="GT Eesti Pro Display Light" pitchFamily="2" charset="0"/>
              </a:rPr>
              <a:t>QHBoxLayout</a:t>
            </a:r>
            <a:r>
              <a:rPr lang="ru-RU" sz="4800" dirty="0">
                <a:latin typeface="GT Eesti Pro Display Light" pitchFamily="2" charset="0"/>
              </a:rPr>
              <a:t>, который располагает </a:t>
            </a:r>
            <a:r>
              <a:rPr lang="ru-RU" sz="4800" dirty="0" err="1">
                <a:latin typeface="GT Eesti Pro Display Light" pitchFamily="2" charset="0"/>
              </a:rPr>
              <a:t>виджеты</a:t>
            </a:r>
            <a:r>
              <a:rPr lang="ru-RU" sz="4800" dirty="0">
                <a:latin typeface="GT Eesti Pro Display Light" pitchFamily="2" charset="0"/>
              </a:rPr>
              <a:t> слева направо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2728C0-88BC-7E42-A7A1-C3A64EF5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71" y="3964580"/>
            <a:ext cx="15678115" cy="84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Горизонтальное расположение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23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4603" y="2043800"/>
            <a:ext cx="18074706" cy="10376800"/>
          </a:xfrm>
        </p:spPr>
        <p:txBody>
          <a:bodyPr/>
          <a:lstStyle/>
          <a:p>
            <a:r>
              <a:rPr lang="ru-RU" sz="4800" dirty="0">
                <a:latin typeface="GT Eesti Pro Display Light" pitchFamily="2" charset="0"/>
              </a:rPr>
              <a:t>Это первый </a:t>
            </a:r>
            <a:r>
              <a:rPr lang="en-US" sz="4800" dirty="0">
                <a:latin typeface="GT Eesti Pro Display Light" pitchFamily="2" charset="0"/>
              </a:rPr>
              <a:t>layout manager </a:t>
            </a:r>
            <a:r>
              <a:rPr lang="ru-RU" sz="4800" dirty="0">
                <a:latin typeface="GT Eesti Pro Display Light" pitchFamily="2" charset="0"/>
              </a:rPr>
              <a:t>это </a:t>
            </a:r>
            <a:r>
              <a:rPr lang="en-US" sz="4800" dirty="0" err="1">
                <a:latin typeface="GT Eesti Pro Display Light" pitchFamily="2" charset="0"/>
              </a:rPr>
              <a:t>QHBoxLayout</a:t>
            </a:r>
            <a:r>
              <a:rPr lang="ru-RU" sz="4800" dirty="0">
                <a:latin typeface="GT Eesti Pro Display Light" pitchFamily="2" charset="0"/>
              </a:rPr>
              <a:t>, который располагает </a:t>
            </a:r>
            <a:r>
              <a:rPr lang="ru-RU" sz="4800" dirty="0" err="1">
                <a:latin typeface="GT Eesti Pro Display Light" pitchFamily="2" charset="0"/>
              </a:rPr>
              <a:t>виджеты</a:t>
            </a:r>
            <a:r>
              <a:rPr lang="ru-RU" sz="4800" dirty="0">
                <a:latin typeface="GT Eesti Pro Display Light" pitchFamily="2" charset="0"/>
              </a:rPr>
              <a:t> слева направо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1A16E00-DAEC-454E-B5C7-C9AE015AC9E3}"/>
              </a:ext>
            </a:extLst>
          </p:cNvPr>
          <p:cNvSpPr/>
          <p:nvPr/>
        </p:nvSpPr>
        <p:spPr>
          <a:xfrm>
            <a:off x="1344603" y="3629837"/>
            <a:ext cx="20282452" cy="842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>
                <a:solidFill>
                  <a:srgbClr val="808080"/>
                </a:solidFill>
                <a:latin typeface="JetBrains Mono" panose="020B0509020102050004" pitchFamily="49" charset="0"/>
              </a:rPr>
              <a:t>"""Пример горизонтального расположения"""</a:t>
            </a:r>
            <a:br>
              <a:rPr lang="ru-RU" sz="28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sz="2800" dirty="0">
                <a:solidFill>
                  <a:srgbClr val="808080"/>
                </a:solidFill>
                <a:latin typeface="JetBrains Mono" panose="020B0509020102050004" pitchFamily="49" charset="0"/>
              </a:rPr>
              <a:t>#</a:t>
            </a:r>
            <a:r>
              <a:rPr lang="ru-RU" sz="2800" dirty="0">
                <a:solidFill>
                  <a:srgbClr val="808080"/>
                </a:solidFill>
                <a:latin typeface="JetBrains Mono" panose="020B0509020102050004" pitchFamily="49" charset="0"/>
              </a:rPr>
              <a:t>импорты</a:t>
            </a:r>
            <a:br>
              <a:rPr lang="en" sz="2800" dirty="0">
                <a:latin typeface="JetBrains Mono" panose="020B0509020102050004" pitchFamily="49" charset="0"/>
              </a:rPr>
            </a:b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app = </a:t>
            </a:r>
            <a:r>
              <a:rPr lang="en" sz="2800" dirty="0" err="1">
                <a:latin typeface="JetBrains Mono" panose="020B0509020102050004" pitchFamily="49" charset="0"/>
              </a:rPr>
              <a:t>QApplication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sys.argv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window = </a:t>
            </a:r>
            <a:r>
              <a:rPr lang="en" sz="2800" dirty="0" err="1">
                <a:latin typeface="JetBrains Mono" panose="020B0509020102050004" pitchFamily="49" charset="0"/>
              </a:rPr>
              <a:t>QWidget</a:t>
            </a:r>
            <a:r>
              <a:rPr lang="en" sz="2800" dirty="0">
                <a:latin typeface="JetBrains Mono" panose="020B0509020102050004" pitchFamily="49" charset="0"/>
              </a:rPr>
              <a:t>()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window.setWindowTitle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en" sz="2800" dirty="0" err="1">
                <a:solidFill>
                  <a:srgbClr val="008080"/>
                </a:solidFill>
                <a:latin typeface="JetBrains Mono" panose="020B0509020102050004" pitchFamily="49" charset="0"/>
              </a:rPr>
              <a:t>QHBoxLayout</a:t>
            </a:r>
            <a:r>
              <a:rPr lang="en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en" sz="2800" dirty="0">
                <a:latin typeface="JetBrains Mono" panose="020B0509020102050004" pitchFamily="49" charset="0"/>
              </a:rPr>
              <a:t>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>
                <a:latin typeface="JetBrains Mono" panose="020B0509020102050004" pitchFamily="49" charset="0"/>
              </a:rPr>
              <a:t>layout = </a:t>
            </a:r>
            <a:r>
              <a:rPr lang="en" sz="2800" dirty="0" err="1">
                <a:latin typeface="JetBrains Mono" panose="020B0509020102050004" pitchFamily="49" charset="0"/>
              </a:rPr>
              <a:t>QHBoxLayout</a:t>
            </a:r>
            <a:r>
              <a:rPr lang="en" sz="2800" dirty="0">
                <a:latin typeface="JetBrains Mono" panose="020B0509020102050004" pitchFamily="49" charset="0"/>
              </a:rPr>
              <a:t>()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layout.addWidget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QPushButton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ru-RU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Слева '</a:t>
            </a:r>
            <a:r>
              <a:rPr lang="ru-RU" sz="2800" dirty="0">
                <a:latin typeface="JetBrains Mono" panose="020B0509020102050004" pitchFamily="49" charset="0"/>
              </a:rPr>
              <a:t>))</a:t>
            </a:r>
            <a:br>
              <a:rPr lang="ru-RU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layout.addWidget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QPushButton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ru-RU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По центру'</a:t>
            </a:r>
            <a:r>
              <a:rPr lang="ru-RU" sz="2800" dirty="0">
                <a:latin typeface="JetBrains Mono" panose="020B0509020102050004" pitchFamily="49" charset="0"/>
              </a:rPr>
              <a:t>))</a:t>
            </a:r>
            <a:br>
              <a:rPr lang="ru-RU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layout.addWidget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QPushButton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ru-RU" sz="2800" dirty="0">
                <a:solidFill>
                  <a:srgbClr val="008080"/>
                </a:solidFill>
                <a:latin typeface="JetBrains Mono" panose="020B0509020102050004" pitchFamily="49" charset="0"/>
              </a:rPr>
              <a:t>Справа'</a:t>
            </a:r>
            <a:r>
              <a:rPr lang="ru-RU" sz="2800" dirty="0">
                <a:latin typeface="JetBrains Mono" panose="020B0509020102050004" pitchFamily="49" charset="0"/>
              </a:rPr>
              <a:t>))</a:t>
            </a:r>
            <a:br>
              <a:rPr lang="ru-RU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window.setLayout</a:t>
            </a:r>
            <a:r>
              <a:rPr lang="en" sz="2800" dirty="0">
                <a:latin typeface="JetBrains Mono" panose="020B0509020102050004" pitchFamily="49" charset="0"/>
              </a:rPr>
              <a:t>(layout)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window.show</a:t>
            </a:r>
            <a:r>
              <a:rPr lang="en" sz="2800" dirty="0">
                <a:latin typeface="JetBrains Mono" panose="020B0509020102050004" pitchFamily="49" charset="0"/>
              </a:rPr>
              <a:t>()</a:t>
            </a:r>
            <a:br>
              <a:rPr lang="en" sz="2800" dirty="0">
                <a:latin typeface="JetBrains Mono" panose="020B0509020102050004" pitchFamily="49" charset="0"/>
              </a:rPr>
            </a:br>
            <a:r>
              <a:rPr lang="en" sz="2800" dirty="0" err="1">
                <a:latin typeface="JetBrains Mono" panose="020B0509020102050004" pitchFamily="49" charset="0"/>
              </a:rPr>
              <a:t>sys.exit</a:t>
            </a:r>
            <a:r>
              <a:rPr lang="en" sz="2800" dirty="0">
                <a:latin typeface="JetBrains Mono" panose="020B0509020102050004" pitchFamily="49" charset="0"/>
              </a:rPr>
              <a:t>(</a:t>
            </a:r>
            <a:r>
              <a:rPr lang="en" sz="2800" dirty="0" err="1">
                <a:latin typeface="JetBrains Mono" panose="020B0509020102050004" pitchFamily="49" charset="0"/>
              </a:rPr>
              <a:t>app.exec</a:t>
            </a:r>
            <a:r>
              <a:rPr lang="en" sz="2800" dirty="0">
                <a:latin typeface="JetBrains Mono" panose="020B0509020102050004" pitchFamily="49" charset="0"/>
              </a:rPr>
              <a:t>_())</a:t>
            </a:r>
            <a:endParaRPr lang="ru-RU" sz="2800" dirty="0">
              <a:latin typeface="JetBrains Mono" panose="020B050902010205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</p:spTree>
    <p:extLst>
      <p:ext uri="{BB962C8B-B14F-4D97-AF65-F5344CB8AC3E}">
        <p14:creationId xmlns:p14="http://schemas.microsoft.com/office/powerpoint/2010/main" val="46132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Вертикальное расположение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24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526D0-AB6A-5845-9249-39BF72DA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952" y="2062214"/>
            <a:ext cx="8454731" cy="107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Использование сетки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13309" y="2209940"/>
            <a:ext cx="18074706" cy="3502235"/>
          </a:xfrm>
        </p:spPr>
        <p:txBody>
          <a:bodyPr/>
          <a:lstStyle/>
          <a:p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Третий </a:t>
            </a:r>
            <a:r>
              <a:rPr lang="en-US" sz="4800" dirty="0">
                <a:latin typeface="GT Eesti Pro Display Light" pitchFamily="2" charset="0"/>
              </a:rPr>
              <a:t>layout manager </a:t>
            </a:r>
            <a:r>
              <a:rPr lang="ru-RU" sz="4800" dirty="0">
                <a:latin typeface="GT Eesti Pro Display Light" pitchFamily="2" charset="0"/>
              </a:rPr>
              <a:t> это </a:t>
            </a:r>
            <a:r>
              <a:rPr lang="en-US" sz="4800" dirty="0" err="1">
                <a:latin typeface="GT Eesti Pro Display Light" pitchFamily="2" charset="0"/>
              </a:rPr>
              <a:t>QGridLayout</a:t>
            </a:r>
            <a:r>
              <a:rPr lang="ru-RU" sz="4800" dirty="0">
                <a:latin typeface="GT Eesti Pro Display Light" pitchFamily="2" charset="0"/>
              </a:rPr>
              <a:t>, который может располагать </a:t>
            </a:r>
            <a:r>
              <a:rPr lang="ru-RU" sz="4800" dirty="0" err="1">
                <a:latin typeface="GT Eesti Pro Display Light" pitchFamily="2" charset="0"/>
              </a:rPr>
              <a:t>виджеты</a:t>
            </a:r>
            <a:r>
              <a:rPr lang="ru-RU" sz="4800" dirty="0">
                <a:latin typeface="GT Eesti Pro Display Light" pitchFamily="2" charset="0"/>
              </a:rPr>
              <a:t> и по горизонтали, и по вертикали. Все что вам нужно – указать строку и ячейку, в которой должен находится искомый </a:t>
            </a:r>
            <a:r>
              <a:rPr lang="ru-RU" sz="4800" dirty="0" err="1">
                <a:latin typeface="GT Eesti Pro Display Light" pitchFamily="2" charset="0"/>
              </a:rPr>
              <a:t>виджет</a:t>
            </a:r>
            <a:r>
              <a:rPr lang="ru-RU" sz="4800" dirty="0">
                <a:latin typeface="GT Eesti Pro Display Light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01D276-1296-A54F-B3BB-2D25AF61E23F}"/>
              </a:ext>
            </a:extLst>
          </p:cNvPr>
          <p:cNvSpPr/>
          <p:nvPr/>
        </p:nvSpPr>
        <p:spPr>
          <a:xfrm>
            <a:off x="6096793" y="5275469"/>
            <a:ext cx="12188825" cy="66375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…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(0, 0)'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0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0</a:t>
            </a:r>
            <a:r>
              <a:rPr lang="en" dirty="0"/>
              <a:t>)</a:t>
            </a:r>
            <a:br>
              <a:rPr lang="en" dirty="0"/>
            </a:b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(0, 1)'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0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1</a:t>
            </a:r>
            <a:r>
              <a:rPr lang="en" dirty="0"/>
              <a:t>)</a:t>
            </a:r>
            <a:br>
              <a:rPr lang="en" dirty="0"/>
            </a:b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(0, 2)'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0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2</a:t>
            </a:r>
            <a:r>
              <a:rPr lang="en" dirty="0"/>
              <a:t>)</a:t>
            </a:r>
            <a:br>
              <a:rPr lang="en" dirty="0"/>
            </a:b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(1, 0)'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1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0</a:t>
            </a:r>
            <a:r>
              <a:rPr lang="en" dirty="0"/>
              <a:t>)</a:t>
            </a:r>
            <a:br>
              <a:rPr lang="en" dirty="0"/>
            </a:b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(1, 1)'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1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1</a:t>
            </a:r>
            <a:r>
              <a:rPr lang="en" dirty="0"/>
              <a:t>)</a:t>
            </a:r>
            <a:br>
              <a:rPr lang="en" dirty="0"/>
            </a:br>
            <a:r>
              <a:rPr lang="en" dirty="0" err="1"/>
              <a:t>layout.addWidget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</a:t>
            </a:r>
            <a:r>
              <a:rPr lang="en" b="1" dirty="0">
                <a:solidFill>
                  <a:srgbClr val="008080"/>
                </a:solidFill>
              </a:rPr>
              <a:t>'Button (1, 2)'</a:t>
            </a:r>
            <a:r>
              <a:rPr lang="en" dirty="0"/>
              <a:t>), </a:t>
            </a:r>
            <a:r>
              <a:rPr lang="en" dirty="0">
                <a:solidFill>
                  <a:srgbClr val="0000FF"/>
                </a:solidFill>
              </a:rPr>
              <a:t>1</a:t>
            </a:r>
            <a:r>
              <a:rPr lang="en" dirty="0"/>
              <a:t>, </a:t>
            </a:r>
            <a:r>
              <a:rPr lang="en" dirty="0">
                <a:solidFill>
                  <a:srgbClr val="0000FF"/>
                </a:solidFill>
              </a:rPr>
              <a:t>2</a:t>
            </a:r>
            <a:r>
              <a:rPr lang="en" dirty="0"/>
              <a:t>)</a:t>
            </a:r>
          </a:p>
          <a:p>
            <a:pPr>
              <a:lnSpc>
                <a:spcPct val="150000"/>
              </a:lnSpc>
            </a:pPr>
            <a:r>
              <a:rPr lang="en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076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Расположение </a:t>
            </a:r>
            <a:r>
              <a:rPr lang="ru-RU" b="0" dirty="0" err="1">
                <a:latin typeface="GT Eesti Pro Display Light" pitchFamily="2" charset="0"/>
              </a:rPr>
              <a:t>виджетов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26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FC8A1C-7652-674A-860B-F943E0D6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33" y="3105426"/>
            <a:ext cx="21733403" cy="66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9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Использование формы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D7EC9DF-E724-3544-A935-59328A5360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13309" y="2209940"/>
            <a:ext cx="18074706" cy="3502235"/>
          </a:xfrm>
        </p:spPr>
        <p:txBody>
          <a:bodyPr/>
          <a:lstStyle/>
          <a:p>
            <a:r>
              <a:rPr lang="ru-RU" sz="4800" dirty="0">
                <a:latin typeface="GT Eesti Pro Display Light" pitchFamily="2" charset="0"/>
              </a:rPr>
              <a:t>Есть еще специальный </a:t>
            </a:r>
            <a:r>
              <a:rPr lang="ru-RU" sz="4800" dirty="0" err="1">
                <a:latin typeface="GT Eesti Pro Display Light" pitchFamily="2" charset="0"/>
              </a:rPr>
              <a:t>виджет</a:t>
            </a:r>
            <a:r>
              <a:rPr lang="ru-RU" sz="4800" dirty="0">
                <a:latin typeface="GT Eesti Pro Display Light" pitchFamily="2" charset="0"/>
              </a:rPr>
              <a:t>, который автоматически все собирает вертикально по строчкам - он предназначен в основном только для создания форм.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B01D276-1296-A54F-B3BB-2D25AF61E23F}"/>
              </a:ext>
            </a:extLst>
          </p:cNvPr>
          <p:cNvSpPr/>
          <p:nvPr/>
        </p:nvSpPr>
        <p:spPr>
          <a:xfrm>
            <a:off x="6096793" y="4685033"/>
            <a:ext cx="12188825" cy="82995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…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" dirty="0"/>
              <a:t>layout = </a:t>
            </a:r>
            <a:r>
              <a:rPr lang="en" dirty="0" err="1"/>
              <a:t>QFormLayout</a:t>
            </a:r>
            <a:r>
              <a:rPr lang="en" dirty="0"/>
              <a:t>()</a:t>
            </a:r>
          </a:p>
          <a:p>
            <a:pPr>
              <a:lnSpc>
                <a:spcPct val="150000"/>
              </a:lnSpc>
            </a:pPr>
            <a:r>
              <a:rPr lang="en" dirty="0" err="1"/>
              <a:t>layout.addRow</a:t>
            </a:r>
            <a:r>
              <a:rPr lang="en" dirty="0"/>
              <a:t>("</a:t>
            </a:r>
            <a:r>
              <a:rPr lang="ru-RU" dirty="0"/>
              <a:t>имя",  </a:t>
            </a:r>
            <a:r>
              <a:rPr lang="en" dirty="0" err="1"/>
              <a:t>QLineEdit</a:t>
            </a:r>
            <a:r>
              <a:rPr lang="en" dirty="0"/>
              <a:t>())</a:t>
            </a:r>
          </a:p>
          <a:p>
            <a:pPr>
              <a:lnSpc>
                <a:spcPct val="150000"/>
              </a:lnSpc>
            </a:pPr>
            <a:r>
              <a:rPr lang="en" dirty="0" err="1"/>
              <a:t>layout.addRow</a:t>
            </a:r>
            <a:r>
              <a:rPr lang="en" dirty="0"/>
              <a:t>("</a:t>
            </a:r>
            <a:r>
              <a:rPr lang="ru-RU" dirty="0"/>
              <a:t>Возраст",  </a:t>
            </a:r>
            <a:r>
              <a:rPr lang="en" dirty="0" err="1"/>
              <a:t>QLineEdit</a:t>
            </a:r>
            <a:r>
              <a:rPr lang="en" dirty="0"/>
              <a:t>())</a:t>
            </a:r>
          </a:p>
          <a:p>
            <a:pPr>
              <a:lnSpc>
                <a:spcPct val="150000"/>
              </a:lnSpc>
            </a:pPr>
            <a:r>
              <a:rPr lang="en" dirty="0" err="1"/>
              <a:t>layout.addRow</a:t>
            </a:r>
            <a:r>
              <a:rPr lang="en" dirty="0"/>
              <a:t>("</a:t>
            </a:r>
            <a:r>
              <a:rPr lang="ru-RU" dirty="0"/>
              <a:t>Работа",  </a:t>
            </a:r>
            <a:r>
              <a:rPr lang="en" dirty="0" err="1"/>
              <a:t>QLineEdit</a:t>
            </a:r>
            <a:r>
              <a:rPr lang="en" dirty="0"/>
              <a:t>())</a:t>
            </a:r>
          </a:p>
          <a:p>
            <a:pPr>
              <a:lnSpc>
                <a:spcPct val="150000"/>
              </a:lnSpc>
            </a:pPr>
            <a:r>
              <a:rPr lang="en" dirty="0" err="1"/>
              <a:t>layout.addRow</a:t>
            </a:r>
            <a:r>
              <a:rPr lang="en" dirty="0"/>
              <a:t>("</a:t>
            </a:r>
            <a:r>
              <a:rPr lang="ru-RU" dirty="0"/>
              <a:t>Ваше хобби",  </a:t>
            </a:r>
            <a:r>
              <a:rPr lang="en" dirty="0" err="1"/>
              <a:t>QLineEdit</a:t>
            </a:r>
            <a:r>
              <a:rPr lang="en" dirty="0"/>
              <a:t>())</a:t>
            </a:r>
          </a:p>
          <a:p>
            <a:pPr>
              <a:lnSpc>
                <a:spcPct val="150000"/>
              </a:lnSpc>
            </a:pPr>
            <a:r>
              <a:rPr lang="en" dirty="0" err="1"/>
              <a:t>layout.addRow</a:t>
            </a:r>
            <a:r>
              <a:rPr lang="en" dirty="0"/>
              <a:t>(</a:t>
            </a:r>
            <a:r>
              <a:rPr lang="en" dirty="0" err="1"/>
              <a:t>QPushButton</a:t>
            </a:r>
            <a:r>
              <a:rPr lang="en" dirty="0"/>
              <a:t>("</a:t>
            </a:r>
            <a:r>
              <a:rPr lang="ru-RU" dirty="0"/>
              <a:t>Отправьте все эти данные!"))</a:t>
            </a:r>
          </a:p>
          <a:p>
            <a:pPr>
              <a:lnSpc>
                <a:spcPct val="150000"/>
              </a:lnSpc>
            </a:pPr>
            <a:r>
              <a:rPr lang="en" dirty="0" err="1"/>
              <a:t>window.setLayout</a:t>
            </a:r>
            <a:r>
              <a:rPr lang="en" dirty="0"/>
              <a:t>(layout)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878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Использование формы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28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2E0426-4A3E-9042-9FEB-60FA02EF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87" y="2877669"/>
            <a:ext cx="14481548" cy="59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6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События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29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DA401F-5949-9848-87DE-0D68C4196831}"/>
              </a:ext>
            </a:extLst>
          </p:cNvPr>
          <p:cNvSpPr/>
          <p:nvPr/>
        </p:nvSpPr>
        <p:spPr>
          <a:xfrm>
            <a:off x="1729409" y="1909329"/>
            <a:ext cx="20143304" cy="1081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Все приложения с графическими интерфейсами являются событийно-ориентированными. События вызываются главным образом  пользователем приложения. Однако, они могут быть вызваны другими средствами, к примеру, отключением/подключением интернета, циклом или таймером. Когда мы вызываем метод </a:t>
            </a:r>
            <a:r>
              <a:rPr lang="en-US" dirty="0">
                <a:latin typeface="GT Eesti Pro Display Light" pitchFamily="2" charset="0"/>
              </a:rPr>
              <a:t>exec_(</a:t>
            </a:r>
            <a:r>
              <a:rPr lang="ru-RU" dirty="0">
                <a:latin typeface="GT Eesti Pro Display Light" pitchFamily="2" charset="0"/>
              </a:rPr>
              <a:t>), приложение входит в главный цикл. Главный цикл получает события и отправляет их объектам.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В модели событий описываются три участника:</a:t>
            </a:r>
          </a:p>
          <a:p>
            <a:pPr>
              <a:lnSpc>
                <a:spcPct val="150000"/>
              </a:lnSpc>
            </a:pPr>
            <a:r>
              <a:rPr lang="ru-RU" b="1" dirty="0">
                <a:latin typeface="GT Eesti Pro Display Light" pitchFamily="2" charset="0"/>
              </a:rPr>
              <a:t>Источник</a:t>
            </a:r>
            <a:r>
              <a:rPr lang="ru-RU" dirty="0">
                <a:latin typeface="GT Eesti Pro Display Light" pitchFamily="2" charset="0"/>
              </a:rPr>
              <a:t> события</a:t>
            </a:r>
          </a:p>
          <a:p>
            <a:pPr>
              <a:lnSpc>
                <a:spcPct val="150000"/>
              </a:lnSpc>
            </a:pPr>
            <a:r>
              <a:rPr lang="ru-RU" b="1" dirty="0">
                <a:latin typeface="GT Eesti Pro Display Light" pitchFamily="2" charset="0"/>
              </a:rPr>
              <a:t>Объект</a:t>
            </a:r>
            <a:r>
              <a:rPr lang="ru-RU" dirty="0">
                <a:latin typeface="GT Eesti Pro Display Light" pitchFamily="2" charset="0"/>
              </a:rPr>
              <a:t> события</a:t>
            </a:r>
          </a:p>
          <a:p>
            <a:pPr>
              <a:lnSpc>
                <a:spcPct val="150000"/>
              </a:lnSpc>
            </a:pPr>
            <a:r>
              <a:rPr lang="ru-RU" b="1" dirty="0">
                <a:latin typeface="GT Eesti Pro Display Light" pitchFamily="2" charset="0"/>
              </a:rPr>
              <a:t>Цель</a:t>
            </a:r>
            <a:r>
              <a:rPr lang="ru-RU" dirty="0">
                <a:latin typeface="GT Eesti Pro Display Light" pitchFamily="2" charset="0"/>
              </a:rPr>
              <a:t> события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Для работы с событиями в </a:t>
            </a:r>
            <a:r>
              <a:rPr lang="en-US" dirty="0">
                <a:latin typeface="GT Eesti Pro Display Light" pitchFamily="2" charset="0"/>
              </a:rPr>
              <a:t>PyQT5 </a:t>
            </a:r>
            <a:r>
              <a:rPr lang="ru-RU" dirty="0">
                <a:latin typeface="GT Eesti Pro Display Light" pitchFamily="2" charset="0"/>
              </a:rPr>
              <a:t>есть система сигналов и слотов. Сигналы и слоты используются для связи между объектами. Сигнал срабатывает тогда, когда происходит конкретное событие. Слот может быть любой функцией. Слот вызывается, когда срабатывает его сигнал.</a:t>
            </a:r>
          </a:p>
        </p:txBody>
      </p:sp>
    </p:spTree>
    <p:extLst>
      <p:ext uri="{BB962C8B-B14F-4D97-AF65-F5344CB8AC3E}">
        <p14:creationId xmlns:p14="http://schemas.microsoft.com/office/powerpoint/2010/main" val="223338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1E8A8-1C92-A74D-9E61-FB3005DE1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PyQT5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33887E-55C9-124C-9D73-57E9ECEFE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Создание интерфейсов</a:t>
            </a:r>
          </a:p>
        </p:txBody>
      </p:sp>
    </p:spTree>
    <p:extLst>
      <p:ext uri="{BB962C8B-B14F-4D97-AF65-F5344CB8AC3E}">
        <p14:creationId xmlns:p14="http://schemas.microsoft.com/office/powerpoint/2010/main" val="52016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Другой вариант создания интерфейса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DA401F-5949-9848-87DE-0D68C4196831}"/>
              </a:ext>
            </a:extLst>
          </p:cNvPr>
          <p:cNvSpPr/>
          <p:nvPr/>
        </p:nvSpPr>
        <p:spPr>
          <a:xfrm>
            <a:off x="1729409" y="1909329"/>
            <a:ext cx="20143304" cy="333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Вы можете создавать графический интерфейс, создавая свой собственный класс, который наследует атрибуты и свойства от </a:t>
            </a:r>
            <a:r>
              <a:rPr lang="en-US" dirty="0" err="1">
                <a:latin typeface="GT Eesti Pro Display Light" pitchFamily="2" charset="0"/>
              </a:rPr>
              <a:t>QWidget</a:t>
            </a:r>
            <a:r>
              <a:rPr lang="ru-RU" dirty="0">
                <a:latin typeface="GT Eesti Pro Display Light" pitchFamily="2" charset="0"/>
              </a:rPr>
              <a:t>, и потом его внешний облик определяется внутри класса. В конце программы просто создает экземпляр этого класса.</a:t>
            </a:r>
          </a:p>
          <a:p>
            <a:pPr>
              <a:lnSpc>
                <a:spcPct val="150000"/>
              </a:lnSpc>
            </a:pPr>
            <a:endParaRPr lang="ru-RU" dirty="0">
              <a:latin typeface="GT Eesti Pro Display Light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32F5A0-B59F-7E44-87E0-4F3088DC27AE}"/>
              </a:ext>
            </a:extLst>
          </p:cNvPr>
          <p:cNvSpPr/>
          <p:nvPr/>
        </p:nvSpPr>
        <p:spPr>
          <a:xfrm>
            <a:off x="3427147" y="4631849"/>
            <a:ext cx="1674782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latin typeface="JetBrains Mono" panose="020B0509020102050004" pitchFamily="49" charset="0"/>
              </a:rPr>
              <a:t>class</a:t>
            </a:r>
            <a:r>
              <a:rPr lang="ru-RU" sz="3200" dirty="0">
                <a:latin typeface="JetBrains Mono" panose="020B0509020102050004" pitchFamily="49" charset="0"/>
              </a:rPr>
              <a:t> </a:t>
            </a:r>
            <a:r>
              <a:rPr lang="ru-RU" sz="3200" dirty="0" err="1">
                <a:latin typeface="JetBrains Mono" panose="020B0509020102050004" pitchFamily="49" charset="0"/>
              </a:rPr>
              <a:t>Example</a:t>
            </a:r>
            <a:r>
              <a:rPr lang="ru-RU" sz="3200" dirty="0">
                <a:latin typeface="JetBrains Mono" panose="020B0509020102050004" pitchFamily="49" charset="0"/>
              </a:rPr>
              <a:t>(</a:t>
            </a:r>
            <a:r>
              <a:rPr lang="ru-RU" sz="3200" dirty="0" err="1">
                <a:latin typeface="JetBrains Mono" panose="020B0509020102050004" pitchFamily="49" charset="0"/>
              </a:rPr>
              <a:t>QWidget</a:t>
            </a:r>
            <a:r>
              <a:rPr lang="ru-RU" sz="3200" dirty="0">
                <a:latin typeface="JetBrains Mono" panose="020B0509020102050004" pitchFamily="49" charset="0"/>
              </a:rPr>
              <a:t>):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""" Просто тренировочный класс для описания событий"""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</a:t>
            </a:r>
            <a:r>
              <a:rPr lang="ru-RU" sz="3200" dirty="0" err="1">
                <a:latin typeface="JetBrains Mono" panose="020B0509020102050004" pitchFamily="49" charset="0"/>
              </a:rPr>
              <a:t>def</a:t>
            </a:r>
            <a:r>
              <a:rPr lang="ru-RU" sz="3200" dirty="0">
                <a:latin typeface="JetBrains Mono" panose="020B0509020102050004" pitchFamily="49" charset="0"/>
              </a:rPr>
              <a:t> __</a:t>
            </a:r>
            <a:r>
              <a:rPr lang="ru-RU" sz="3200" dirty="0" err="1">
                <a:latin typeface="JetBrains Mono" panose="020B0509020102050004" pitchFamily="49" charset="0"/>
              </a:rPr>
              <a:t>init</a:t>
            </a:r>
            <a:r>
              <a:rPr lang="ru-RU" sz="3200" dirty="0">
                <a:latin typeface="JetBrains Mono" panose="020B0509020102050004" pitchFamily="49" charset="0"/>
              </a:rPr>
              <a:t>__(</a:t>
            </a:r>
            <a:r>
              <a:rPr lang="ru-RU" sz="3200" dirty="0" err="1">
                <a:latin typeface="JetBrains Mono" panose="020B0509020102050004" pitchFamily="49" charset="0"/>
              </a:rPr>
              <a:t>self</a:t>
            </a:r>
            <a:r>
              <a:rPr lang="ru-RU" sz="3200" dirty="0">
                <a:latin typeface="JetBrains Mono" panose="020B0509020102050004" pitchFamily="49" charset="0"/>
              </a:rPr>
              <a:t>):</a:t>
            </a:r>
          </a:p>
          <a:p>
            <a:endParaRPr lang="ru-RU" sz="3200" dirty="0">
              <a:latin typeface="JetBrains Mono" panose="020B0509020102050004" pitchFamily="49" charset="0"/>
            </a:endParaRP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super</a:t>
            </a:r>
            <a:r>
              <a:rPr lang="ru-RU" sz="3200" dirty="0">
                <a:latin typeface="JetBrains Mono" panose="020B0509020102050004" pitchFamily="49" charset="0"/>
              </a:rPr>
              <a:t>().__</a:t>
            </a:r>
            <a:r>
              <a:rPr lang="ru-RU" sz="3200" dirty="0" err="1">
                <a:latin typeface="JetBrains Mono" panose="020B0509020102050004" pitchFamily="49" charset="0"/>
              </a:rPr>
              <a:t>init</a:t>
            </a:r>
            <a:r>
              <a:rPr lang="ru-RU" sz="3200" dirty="0">
                <a:latin typeface="JetBrains Mono" panose="020B0509020102050004" pitchFamily="49" charset="0"/>
              </a:rPr>
              <a:t>__()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self.initUI</a:t>
            </a:r>
            <a:r>
              <a:rPr lang="ru-RU" sz="3200" dirty="0">
                <a:latin typeface="JetBrains Mono" panose="020B0509020102050004" pitchFamily="49" charset="0"/>
              </a:rPr>
              <a:t>() #вызов функции </a:t>
            </a:r>
            <a:r>
              <a:rPr lang="ru-RU" sz="3200" dirty="0" err="1">
                <a:latin typeface="JetBrains Mono" panose="020B0509020102050004" pitchFamily="49" charset="0"/>
              </a:rPr>
              <a:t>отрисовки</a:t>
            </a:r>
            <a:r>
              <a:rPr lang="ru-RU" sz="3200" dirty="0">
                <a:latin typeface="JetBrains Mono" panose="020B0509020102050004" pitchFamily="49" charset="0"/>
              </a:rPr>
              <a:t>, которую мы создадим ниже</a:t>
            </a:r>
          </a:p>
          <a:p>
            <a:endParaRPr lang="ru-RU" sz="3200" dirty="0">
              <a:latin typeface="JetBrains Mono" panose="020B0509020102050004" pitchFamily="49" charset="0"/>
            </a:endParaRPr>
          </a:p>
          <a:p>
            <a:r>
              <a:rPr lang="ru-RU" sz="3200" dirty="0">
                <a:latin typeface="JetBrains Mono" panose="020B0509020102050004" pitchFamily="49" charset="0"/>
              </a:rPr>
              <a:t>    </a:t>
            </a:r>
            <a:r>
              <a:rPr lang="ru-RU" sz="3200" dirty="0" err="1">
                <a:latin typeface="JetBrains Mono" panose="020B0509020102050004" pitchFamily="49" charset="0"/>
              </a:rPr>
              <a:t>def</a:t>
            </a:r>
            <a:r>
              <a:rPr lang="ru-RU" sz="3200" dirty="0">
                <a:latin typeface="JetBrains Mono" panose="020B0509020102050004" pitchFamily="49" charset="0"/>
              </a:rPr>
              <a:t> </a:t>
            </a:r>
            <a:r>
              <a:rPr lang="ru-RU" sz="3200" dirty="0" err="1">
                <a:latin typeface="JetBrains Mono" panose="020B0509020102050004" pitchFamily="49" charset="0"/>
              </a:rPr>
              <a:t>initUI</a:t>
            </a:r>
            <a:r>
              <a:rPr lang="ru-RU" sz="3200" dirty="0">
                <a:latin typeface="JetBrains Mono" panose="020B0509020102050004" pitchFamily="49" charset="0"/>
              </a:rPr>
              <a:t>(</a:t>
            </a:r>
            <a:r>
              <a:rPr lang="ru-RU" sz="3200" dirty="0" err="1">
                <a:latin typeface="JetBrains Mono" panose="020B0509020102050004" pitchFamily="49" charset="0"/>
              </a:rPr>
              <a:t>self</a:t>
            </a:r>
            <a:r>
              <a:rPr lang="ru-RU" sz="3200" dirty="0">
                <a:latin typeface="JetBrains Mono" panose="020B0509020102050004" pitchFamily="49" charset="0"/>
              </a:rPr>
              <a:t>):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btn</a:t>
            </a:r>
            <a:r>
              <a:rPr lang="ru-RU" sz="3200" dirty="0">
                <a:latin typeface="JetBrains Mono" panose="020B0509020102050004" pitchFamily="49" charset="0"/>
              </a:rPr>
              <a:t> = </a:t>
            </a:r>
            <a:r>
              <a:rPr lang="ru-RU" sz="3200" dirty="0" err="1">
                <a:latin typeface="JetBrains Mono" panose="020B0509020102050004" pitchFamily="49" charset="0"/>
              </a:rPr>
              <a:t>QLabel</a:t>
            </a:r>
            <a:r>
              <a:rPr lang="ru-RU" sz="3200" dirty="0">
                <a:latin typeface="JetBrains Mono" panose="020B0509020102050004" pitchFamily="49" charset="0"/>
              </a:rPr>
              <a:t>("</a:t>
            </a:r>
            <a:r>
              <a:rPr lang="ru-RU" sz="3200" dirty="0" err="1">
                <a:latin typeface="JetBrains Mono" panose="020B0509020102050004" pitchFamily="49" charset="0"/>
              </a:rPr>
              <a:t>press</a:t>
            </a:r>
            <a:r>
              <a:rPr lang="ru-RU" sz="3200" dirty="0">
                <a:latin typeface="JetBrains Mono" panose="020B0509020102050004" pitchFamily="49" charset="0"/>
              </a:rPr>
              <a:t> </a:t>
            </a:r>
            <a:r>
              <a:rPr lang="ru-RU" sz="3200" dirty="0" err="1">
                <a:latin typeface="JetBrains Mono" panose="020B0509020102050004" pitchFamily="49" charset="0"/>
              </a:rPr>
              <a:t>esc</a:t>
            </a:r>
            <a:r>
              <a:rPr lang="ru-RU" sz="3200" dirty="0">
                <a:latin typeface="JetBrains Mono" panose="020B0509020102050004" pitchFamily="49" charset="0"/>
              </a:rPr>
              <a:t> </a:t>
            </a:r>
            <a:r>
              <a:rPr lang="ru-RU" sz="3200" dirty="0" err="1">
                <a:latin typeface="JetBrains Mono" panose="020B0509020102050004" pitchFamily="49" charset="0"/>
              </a:rPr>
              <a:t>to</a:t>
            </a:r>
            <a:r>
              <a:rPr lang="ru-RU" sz="3200" dirty="0">
                <a:latin typeface="JetBrains Mono" panose="020B0509020102050004" pitchFamily="49" charset="0"/>
              </a:rPr>
              <a:t> </a:t>
            </a:r>
            <a:r>
              <a:rPr lang="ru-RU" sz="3200" dirty="0" err="1">
                <a:latin typeface="JetBrains Mono" panose="020B0509020102050004" pitchFamily="49" charset="0"/>
              </a:rPr>
              <a:t>quit</a:t>
            </a:r>
            <a:r>
              <a:rPr lang="ru-RU" sz="3200" dirty="0">
                <a:latin typeface="JetBrains Mono" panose="020B0509020102050004" pitchFamily="49" charset="0"/>
              </a:rPr>
              <a:t>", </a:t>
            </a:r>
            <a:r>
              <a:rPr lang="ru-RU" sz="3200" dirty="0" err="1">
                <a:latin typeface="JetBrains Mono" panose="020B0509020102050004" pitchFamily="49" charset="0"/>
              </a:rPr>
              <a:t>self</a:t>
            </a:r>
            <a:r>
              <a:rPr lang="ru-RU" sz="3200" dirty="0">
                <a:latin typeface="JetBrains Mono" panose="020B0509020102050004" pitchFamily="49" charset="0"/>
              </a:rPr>
              <a:t>)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btn.move</a:t>
            </a:r>
            <a:r>
              <a:rPr lang="ru-RU" sz="3200" dirty="0">
                <a:latin typeface="JetBrains Mono" panose="020B0509020102050004" pitchFamily="49" charset="0"/>
              </a:rPr>
              <a:t>(30, 50)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self.setGeometry</a:t>
            </a:r>
            <a:r>
              <a:rPr lang="ru-RU" sz="3200" dirty="0">
                <a:latin typeface="JetBrains Mono" panose="020B0509020102050004" pitchFamily="49" charset="0"/>
              </a:rPr>
              <a:t>(300, 300, 250, 150)</a:t>
            </a: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self.setWindowTitle</a:t>
            </a:r>
            <a:r>
              <a:rPr lang="ru-RU" sz="3200" dirty="0">
                <a:latin typeface="JetBrains Mono" panose="020B0509020102050004" pitchFamily="49" charset="0"/>
              </a:rPr>
              <a:t>("Обработчик событий")</a:t>
            </a:r>
          </a:p>
          <a:p>
            <a:endParaRPr lang="ru-RU" sz="3200" dirty="0">
              <a:latin typeface="JetBrains Mono" panose="020B0509020102050004" pitchFamily="49" charset="0"/>
            </a:endParaRPr>
          </a:p>
          <a:p>
            <a:r>
              <a:rPr lang="ru-RU" sz="3200" dirty="0">
                <a:latin typeface="JetBrains Mono" panose="020B0509020102050004" pitchFamily="49" charset="0"/>
              </a:rPr>
              <a:t>        </a:t>
            </a:r>
            <a:r>
              <a:rPr lang="ru-RU" sz="3200" dirty="0" err="1">
                <a:latin typeface="JetBrains Mono" panose="020B0509020102050004" pitchFamily="49" charset="0"/>
              </a:rPr>
              <a:t>self.show</a:t>
            </a:r>
            <a:r>
              <a:rPr lang="ru-RU" sz="3200" dirty="0">
                <a:latin typeface="JetBrains Mono" panose="020B050902010205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1467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Обработка событий клавиатуры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31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DA401F-5949-9848-87DE-0D68C4196831}"/>
              </a:ext>
            </a:extLst>
          </p:cNvPr>
          <p:cNvSpPr/>
          <p:nvPr/>
        </p:nvSpPr>
        <p:spPr>
          <a:xfrm>
            <a:off x="1729409" y="1909329"/>
            <a:ext cx="20143304" cy="665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Ваше приложение на </a:t>
            </a:r>
            <a:r>
              <a:rPr lang="en-US" dirty="0" err="1">
                <a:latin typeface="GT Eesti Pro Display Light" pitchFamily="2" charset="0"/>
              </a:rPr>
              <a:t>PyQt</a:t>
            </a:r>
            <a:r>
              <a:rPr lang="en-US" dirty="0">
                <a:latin typeface="GT Eesti Pro Display Light" pitchFamily="2" charset="0"/>
              </a:rPr>
              <a:t> </a:t>
            </a:r>
            <a:r>
              <a:rPr lang="ru-RU" dirty="0">
                <a:latin typeface="GT Eesti Pro Display Light" pitchFamily="2" charset="0"/>
              </a:rPr>
              <a:t>может обрабатывать различный событий – клики и нажатия на клавишу. Таким образом можно написать целый тренажер слепой печати( хотя такую штуку можно без проблем делать в вебе  сейчас, но не об этом речь). Как в в веб-программировании, так и в </a:t>
            </a:r>
            <a:r>
              <a:rPr lang="en-US" dirty="0" err="1">
                <a:latin typeface="GT Eesti Pro Display Light" pitchFamily="2" charset="0"/>
              </a:rPr>
              <a:t>PyQt</a:t>
            </a:r>
            <a:r>
              <a:rPr lang="en-US" dirty="0">
                <a:latin typeface="GT Eesti Pro Display Light" pitchFamily="2" charset="0"/>
              </a:rPr>
              <a:t> </a:t>
            </a:r>
            <a:r>
              <a:rPr lang="ru-RU" dirty="0">
                <a:latin typeface="GT Eesti Pro Display Light" pitchFamily="2" charset="0"/>
              </a:rPr>
              <a:t> в функции, которая обрабатывает события, можно передать аргумент ( обычно его обозначают как  </a:t>
            </a:r>
            <a:r>
              <a:rPr lang="en-US" dirty="0">
                <a:latin typeface="GT Eesti Pro Display Light" pitchFamily="2" charset="0"/>
              </a:rPr>
              <a:t>e </a:t>
            </a:r>
            <a:r>
              <a:rPr lang="ru-RU" dirty="0">
                <a:latin typeface="GT Eesti Pro Display Light" pitchFamily="2" charset="0"/>
              </a:rPr>
              <a:t>или  </a:t>
            </a:r>
            <a:r>
              <a:rPr lang="en-US" dirty="0">
                <a:latin typeface="GT Eesti Pro Display Light" pitchFamily="2" charset="0"/>
              </a:rPr>
              <a:t>event) </a:t>
            </a:r>
            <a:r>
              <a:rPr lang="ru-RU" dirty="0">
                <a:latin typeface="GT Eesti Pro Display Light" pitchFamily="2" charset="0"/>
              </a:rPr>
              <a:t>в котором находятся все свойства события (место, время, что происходит). Вы можете  назначить прослушивание на данную клавишу клавиатуры, которая вас интересует: </a:t>
            </a:r>
          </a:p>
          <a:p>
            <a:pPr>
              <a:lnSpc>
                <a:spcPct val="150000"/>
              </a:lnSpc>
            </a:pPr>
            <a:endParaRPr lang="ru-RU" dirty="0">
              <a:latin typeface="GT Eesti Pro Display Light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32F5A0-B59F-7E44-87E0-4F3088DC27AE}"/>
              </a:ext>
            </a:extLst>
          </p:cNvPr>
          <p:cNvSpPr/>
          <p:nvPr/>
        </p:nvSpPr>
        <p:spPr>
          <a:xfrm>
            <a:off x="2671482" y="8102393"/>
            <a:ext cx="1674782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400" dirty="0">
                <a:latin typeface="JetBrains Mono" panose="020B0509020102050004" pitchFamily="49" charset="0"/>
              </a:rPr>
              <a:t> def </a:t>
            </a:r>
            <a:r>
              <a:rPr lang="en" sz="4400" dirty="0" err="1">
                <a:latin typeface="JetBrains Mono" panose="020B0509020102050004" pitchFamily="49" charset="0"/>
              </a:rPr>
              <a:t>keyPressEvent</a:t>
            </a:r>
            <a:r>
              <a:rPr lang="en" sz="4400" dirty="0">
                <a:latin typeface="JetBrains Mono" panose="020B0509020102050004" pitchFamily="49" charset="0"/>
              </a:rPr>
              <a:t>(self, event):</a:t>
            </a:r>
          </a:p>
          <a:p>
            <a:r>
              <a:rPr lang="en" sz="4400" dirty="0">
                <a:latin typeface="JetBrains Mono" panose="020B0509020102050004" pitchFamily="49" charset="0"/>
              </a:rPr>
              <a:t>        if </a:t>
            </a:r>
            <a:r>
              <a:rPr lang="en" sz="4400" dirty="0" err="1">
                <a:latin typeface="JetBrains Mono" panose="020B0509020102050004" pitchFamily="49" charset="0"/>
              </a:rPr>
              <a:t>event.key</a:t>
            </a:r>
            <a:r>
              <a:rPr lang="en" sz="4400" dirty="0">
                <a:latin typeface="JetBrains Mono" panose="020B0509020102050004" pitchFamily="49" charset="0"/>
              </a:rPr>
              <a:t>() == </a:t>
            </a:r>
            <a:r>
              <a:rPr lang="en" sz="4400" dirty="0" err="1">
                <a:latin typeface="JetBrains Mono" panose="020B0509020102050004" pitchFamily="49" charset="0"/>
              </a:rPr>
              <a:t>Qt.Key_Alt</a:t>
            </a:r>
            <a:r>
              <a:rPr lang="en" sz="4400" dirty="0">
                <a:latin typeface="JetBrains Mono" panose="020B0509020102050004" pitchFamily="49" charset="0"/>
              </a:rPr>
              <a:t>:</a:t>
            </a:r>
          </a:p>
          <a:p>
            <a:r>
              <a:rPr lang="en" sz="4400" dirty="0">
                <a:latin typeface="JetBrains Mono" panose="020B0509020102050004" pitchFamily="49" charset="0"/>
              </a:rPr>
              <a:t>            </a:t>
            </a:r>
            <a:r>
              <a:rPr lang="en" sz="4400" dirty="0" err="1">
                <a:latin typeface="JetBrains Mono" panose="020B0509020102050004" pitchFamily="49" charset="0"/>
              </a:rPr>
              <a:t>self.close</a:t>
            </a:r>
            <a:r>
              <a:rPr lang="en" sz="4400" dirty="0">
                <a:latin typeface="JetBrains Mono" panose="020B0509020102050004" pitchFamily="49" charset="0"/>
              </a:rPr>
              <a:t>()</a:t>
            </a:r>
            <a:endParaRPr lang="ru-RU" sz="4400" dirty="0">
              <a:latin typeface="JetBrains Mono" panose="020B0509020102050004" pitchFamily="49" charset="0"/>
            </a:endParaRPr>
          </a:p>
          <a:p>
            <a:r>
              <a:rPr lang="en-US" sz="4400" dirty="0">
                <a:latin typeface="JetBrains Mono" panose="020B0509020102050004" pitchFamily="49" charset="0"/>
              </a:rPr>
              <a:t>#</a:t>
            </a:r>
            <a:r>
              <a:rPr lang="ru-RU" sz="4400" dirty="0">
                <a:latin typeface="JetBrains Mono" panose="020B0509020102050004" pitchFamily="49" charset="0"/>
              </a:rPr>
              <a:t>эта функции позволяет нам выключать приложение</a:t>
            </a:r>
          </a:p>
          <a:p>
            <a:r>
              <a:rPr lang="en-US" sz="4400" dirty="0">
                <a:latin typeface="JetBrains Mono" panose="020B0509020102050004" pitchFamily="49" charset="0"/>
              </a:rPr>
              <a:t>#</a:t>
            </a:r>
            <a:r>
              <a:rPr lang="ru-RU" sz="4400" dirty="0">
                <a:latin typeface="JetBrains Mono" panose="020B0509020102050004" pitchFamily="49" charset="0"/>
              </a:rPr>
              <a:t>при нажатии на </a:t>
            </a:r>
            <a:r>
              <a:rPr lang="en-US" sz="4400" dirty="0">
                <a:latin typeface="JetBrains Mono" panose="020B0509020102050004" pitchFamily="49" charset="0"/>
              </a:rPr>
              <a:t>esc</a:t>
            </a:r>
            <a:endParaRPr lang="ru-RU" sz="44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3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Диалоговые окна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32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DA401F-5949-9848-87DE-0D68C4196831}"/>
              </a:ext>
            </a:extLst>
          </p:cNvPr>
          <p:cNvSpPr/>
          <p:nvPr/>
        </p:nvSpPr>
        <p:spPr>
          <a:xfrm>
            <a:off x="1881809" y="2244943"/>
            <a:ext cx="20143304" cy="6568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latin typeface="GT Eesti Pro Display Light" pitchFamily="2" charset="0"/>
              </a:rPr>
              <a:t>Диалоги используются для ввода и изменения данных, изменения настроек приложения, и так далее.</a:t>
            </a:r>
          </a:p>
          <a:p>
            <a:pPr>
              <a:lnSpc>
                <a:spcPct val="200000"/>
              </a:lnSpc>
            </a:pPr>
            <a:r>
              <a:rPr lang="en-US" b="1" dirty="0" err="1">
                <a:latin typeface="GT Eesti Pro Display Light" pitchFamily="2" charset="0"/>
              </a:rPr>
              <a:t>QInputDialog</a:t>
            </a:r>
            <a:r>
              <a:rPr lang="en-US" dirty="0">
                <a:latin typeface="GT Eesti Pro Display Light" pitchFamily="2" charset="0"/>
              </a:rPr>
              <a:t> – </a:t>
            </a:r>
            <a:r>
              <a:rPr lang="ru-RU" dirty="0">
                <a:latin typeface="GT Eesti Pro Display Light" pitchFamily="2" charset="0"/>
              </a:rPr>
              <a:t>простой удобный диалог  для получения единственного значения от пользователя. Введение значение может быть строкой, числом или пунктом из списка.</a:t>
            </a:r>
          </a:p>
          <a:p>
            <a:pPr>
              <a:lnSpc>
                <a:spcPct val="200000"/>
              </a:lnSpc>
            </a:pPr>
            <a:r>
              <a:rPr lang="en" b="1" dirty="0" err="1">
                <a:latin typeface="GT Eesti Pro Display Light" pitchFamily="2" charset="0"/>
              </a:rPr>
              <a:t>QFontDialog</a:t>
            </a:r>
            <a:r>
              <a:rPr lang="en" dirty="0">
                <a:latin typeface="GT Eesti Pro Display Light" pitchFamily="2" charset="0"/>
              </a:rPr>
              <a:t> – </a:t>
            </a:r>
            <a:r>
              <a:rPr lang="ru-RU" dirty="0">
                <a:latin typeface="GT Eesti Pro Display Light" pitchFamily="2" charset="0"/>
              </a:rPr>
              <a:t>получить окно выбора шрифтов</a:t>
            </a:r>
          </a:p>
          <a:p>
            <a:pPr>
              <a:lnSpc>
                <a:spcPct val="200000"/>
              </a:lnSpc>
            </a:pPr>
            <a:r>
              <a:rPr lang="en" b="1" dirty="0" err="1">
                <a:latin typeface="GT Eesti Pro Display Light" pitchFamily="2" charset="0"/>
              </a:rPr>
              <a:t>QFileDialog</a:t>
            </a:r>
            <a:r>
              <a:rPr lang="en-US" dirty="0">
                <a:latin typeface="GT Eesti Pro Display Light" pitchFamily="2" charset="0"/>
              </a:rPr>
              <a:t> – </a:t>
            </a:r>
            <a:r>
              <a:rPr lang="ru-RU" dirty="0">
                <a:latin typeface="GT Eesti Pro Display Light" pitchFamily="2" charset="0"/>
              </a:rPr>
              <a:t>выбор файла, с которым могут проводится операции</a:t>
            </a:r>
            <a:endParaRPr lang="en-US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5" y="275122"/>
            <a:ext cx="21668400" cy="2196000"/>
          </a:xfrm>
        </p:spPr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События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33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0C26-34CC-6543-AB6F-C18BBDB6B4D4}"/>
              </a:ext>
            </a:extLst>
          </p:cNvPr>
          <p:cNvSpPr txBox="1"/>
          <p:nvPr/>
        </p:nvSpPr>
        <p:spPr>
          <a:xfrm>
            <a:off x="12105861" y="7315200"/>
            <a:ext cx="65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2087B4-10BF-A141-AD52-CAB98C15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043" y="1810856"/>
            <a:ext cx="15780325" cy="102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4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err="1"/>
              <a:t>Якупов</a:t>
            </a:r>
            <a:r>
              <a:rPr lang="ru-RU" dirty="0"/>
              <a:t> Павел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isakura313@gmail.com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B838E-12AB-9F4A-9F99-E0943A912C6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lum bright="100000"/>
          </a:blip>
          <a:srcRect t="11765" b="1176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en-US" b="0" dirty="0">
                <a:latin typeface="GT Eesti Pro Display Light" pitchFamily="2" charset="0"/>
              </a:rPr>
              <a:t>  </a:t>
            </a:r>
            <a:r>
              <a:rPr lang="ru-RU" b="0" dirty="0">
                <a:latin typeface="GT Eesti Pro Display Light" pitchFamily="2" charset="0"/>
              </a:rPr>
              <a:t>и </a:t>
            </a:r>
            <a:r>
              <a:rPr lang="en-US" b="0" dirty="0">
                <a:latin typeface="GT Eesti Pro Display Light" pitchFamily="2" charset="0"/>
              </a:rPr>
              <a:t>Python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7944" y="2589847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 dirty="0" err="1">
                <a:latin typeface="GT Eesti Pro Display Light" pitchFamily="2" charset="0"/>
              </a:rPr>
              <a:t>PyQt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это библиотека </a:t>
            </a:r>
            <a:r>
              <a:rPr lang="en-US" sz="4800" dirty="0">
                <a:latin typeface="GT Eesti Pro Display Light" pitchFamily="2" charset="0"/>
              </a:rPr>
              <a:t>Python</a:t>
            </a:r>
            <a:r>
              <a:rPr lang="ru-RU" sz="4800" dirty="0">
                <a:latin typeface="GT Eesti Pro Display Light" pitchFamily="2" charset="0"/>
              </a:rPr>
              <a:t>, которая связана с</a:t>
            </a:r>
            <a:r>
              <a:rPr lang="en-US" sz="4800" dirty="0">
                <a:latin typeface="GT Eesti Pro Display Light" pitchFamily="2" charset="0"/>
              </a:rPr>
              <a:t> Qt</a:t>
            </a:r>
            <a:r>
              <a:rPr lang="ru-RU" sz="4800" dirty="0">
                <a:latin typeface="GT Eesti Pro Display Light" pitchFamily="2" charset="0"/>
              </a:rPr>
              <a:t>, которая изначально создавалась для С++, и представляет из себя библиотеки и инструменты разработчика, которые включают в себя кросс-платформенные инструменты для разработки интерфейсов пользователя</a:t>
            </a:r>
            <a:r>
              <a:rPr lang="en-US" sz="4800" dirty="0">
                <a:latin typeface="GT Eesti Pro Display Light" pitchFamily="2" charset="0"/>
              </a:rPr>
              <a:t>(GUI)</a:t>
            </a:r>
            <a:r>
              <a:rPr lang="ru-RU" sz="4800" dirty="0">
                <a:latin typeface="GT Eesti Pro Display Light" pitchFamily="2" charset="0"/>
              </a:rPr>
              <a:t>, а также работу с сетевыми запросами, потоками, регулярными выражениями, </a:t>
            </a:r>
            <a:r>
              <a:rPr lang="en-US" sz="4800" dirty="0">
                <a:latin typeface="GT Eesti Pro Display Light" pitchFamily="2" charset="0"/>
              </a:rPr>
              <a:t>SQL </a:t>
            </a:r>
            <a:r>
              <a:rPr lang="ru-RU" sz="4800" dirty="0">
                <a:latin typeface="GT Eesti Pro Display Light" pitchFamily="2" charset="0"/>
              </a:rPr>
              <a:t>базами, </a:t>
            </a:r>
            <a:r>
              <a:rPr lang="en-US" sz="4800" dirty="0">
                <a:latin typeface="GT Eesti Pro Display Light" pitchFamily="2" charset="0"/>
              </a:rPr>
              <a:t>SVG, OpenGL</a:t>
            </a:r>
            <a:r>
              <a:rPr lang="ru-RU" sz="4800" dirty="0">
                <a:latin typeface="GT Eesti Pro Display Light" pitchFamily="2" charset="0"/>
              </a:rPr>
              <a:t>(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трехмерная графика), </a:t>
            </a:r>
            <a:r>
              <a:rPr lang="en-US" sz="4800" dirty="0">
                <a:latin typeface="GT Eesti Pro Display Light" pitchFamily="2" charset="0"/>
              </a:rPr>
              <a:t>XML </a:t>
            </a:r>
            <a:r>
              <a:rPr lang="ru-RU" sz="4800" dirty="0">
                <a:latin typeface="GT Eesti Pro Display Light" pitchFamily="2" charset="0"/>
              </a:rPr>
              <a:t>– и многие другие </a:t>
            </a:r>
            <a:r>
              <a:rPr lang="ru-RU" sz="4800" dirty="0" err="1">
                <a:latin typeface="GT Eesti Pro Display Light" pitchFamily="2" charset="0"/>
              </a:rPr>
              <a:t>фишечки</a:t>
            </a:r>
            <a:r>
              <a:rPr lang="ru-RU" sz="4800" dirty="0">
                <a:latin typeface="GT Eesti Pro Display Ligh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828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en-US" b="0" dirty="0">
                <a:latin typeface="GT Eesti Pro Display Light" pitchFamily="2" charset="0"/>
              </a:rPr>
              <a:t>  </a:t>
            </a:r>
            <a:r>
              <a:rPr lang="ru-RU" b="0" dirty="0">
                <a:latin typeface="GT Eesti Pro Display Light" pitchFamily="2" charset="0"/>
              </a:rPr>
              <a:t>и </a:t>
            </a:r>
            <a:r>
              <a:rPr lang="en-US" b="0" dirty="0">
                <a:latin typeface="GT Eesti Pro Display Light" pitchFamily="2" charset="0"/>
              </a:rPr>
              <a:t>Python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61892" y="2646645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GT Eesti Pro Display Light" pitchFamily="2" charset="0"/>
              </a:rPr>
              <a:t>PyQt5 </a:t>
            </a:r>
            <a:r>
              <a:rPr lang="ru-RU" sz="4800" dirty="0">
                <a:latin typeface="GT Eesti Pro Display Light" pitchFamily="2" charset="0"/>
              </a:rPr>
              <a:t>был создан командой </a:t>
            </a:r>
            <a:r>
              <a:rPr lang="en-US" sz="4800" dirty="0" err="1">
                <a:latin typeface="GT Eesti Pro Display Light" pitchFamily="2" charset="0"/>
              </a:rPr>
              <a:t>Digia</a:t>
            </a:r>
            <a:r>
              <a:rPr lang="en-US" sz="4800" dirty="0">
                <a:latin typeface="GT Eesti Pro Display Light" pitchFamily="2" charset="0"/>
              </a:rPr>
              <a:t> (</a:t>
            </a:r>
            <a:r>
              <a:rPr lang="ru-RU" sz="4800" dirty="0">
                <a:latin typeface="GT Eesti Pro Display Light" pitchFamily="2" charset="0"/>
              </a:rPr>
              <a:t>но судя по источникам, у </a:t>
            </a:r>
            <a:r>
              <a:rPr lang="en-US" sz="4800" dirty="0" err="1">
                <a:latin typeface="GT Eesti Pro Display Light" pitchFamily="2" charset="0"/>
              </a:rPr>
              <a:t>PyQt</a:t>
            </a:r>
            <a:r>
              <a:rPr lang="en-US" sz="4800" dirty="0">
                <a:latin typeface="GT Eesti Pro Display Light" pitchFamily="2" charset="0"/>
              </a:rPr>
              <a:t> </a:t>
            </a:r>
            <a:r>
              <a:rPr lang="ru-RU" sz="4800" dirty="0">
                <a:latin typeface="GT Eesti Pro Display Light" pitchFamily="2" charset="0"/>
              </a:rPr>
              <a:t>какая-то богатая история, его писали то норвежцы, то англичане) </a:t>
            </a:r>
            <a:r>
              <a:rPr lang="en-US" sz="4800" dirty="0">
                <a:latin typeface="GT Eesti Pro Display Light" pitchFamily="2" charset="0"/>
              </a:rPr>
              <a:t>. PyQT5 </a:t>
            </a:r>
            <a:r>
              <a:rPr lang="ru-RU" sz="4800" dirty="0">
                <a:latin typeface="GT Eesti Pro Display Light" pitchFamily="2" charset="0"/>
              </a:rPr>
              <a:t>реализован в виде набора </a:t>
            </a:r>
            <a:r>
              <a:rPr lang="en-US" sz="4800" dirty="0">
                <a:latin typeface="GT Eesti Pro Display Light" pitchFamily="2" charset="0"/>
              </a:rPr>
              <a:t>python - </a:t>
            </a:r>
            <a:r>
              <a:rPr lang="ru-RU" sz="4800" dirty="0">
                <a:latin typeface="GT Eesti Pro Display Light" pitchFamily="2" charset="0"/>
              </a:rPr>
              <a:t>модулей. В общей сложности эта библиотека имеет более 620 классов и 6000 функций и методов. </a:t>
            </a:r>
          </a:p>
        </p:txBody>
      </p:sp>
    </p:spTree>
    <p:extLst>
      <p:ext uri="{BB962C8B-B14F-4D97-AF65-F5344CB8AC3E}">
        <p14:creationId xmlns:p14="http://schemas.microsoft.com/office/powerpoint/2010/main" val="24787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en-US" b="0" dirty="0">
                <a:latin typeface="GT Eesti Pro Display Light" pitchFamily="2" charset="0"/>
              </a:rPr>
              <a:t>  </a:t>
            </a:r>
            <a:r>
              <a:rPr lang="ru-RU" b="0" dirty="0">
                <a:latin typeface="GT Eesti Pro Display Light" pitchFamily="2" charset="0"/>
              </a:rPr>
              <a:t>и </a:t>
            </a:r>
            <a:r>
              <a:rPr lang="en-US" b="0" dirty="0">
                <a:latin typeface="GT Eesti Pro Display Light" pitchFamily="2" charset="0"/>
              </a:rPr>
              <a:t>Python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05434" y="2430000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400" dirty="0">
                <a:latin typeface="GT Eesti Pro Display Light" pitchFamily="2" charset="0"/>
              </a:rPr>
              <a:t> </a:t>
            </a:r>
            <a:r>
              <a:rPr lang="en-US" sz="4400" b="1" dirty="0" err="1">
                <a:latin typeface="GT Eesti Pro Display Light" pitchFamily="2" charset="0"/>
              </a:rPr>
              <a:t>QtCore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 содержит в себе основные </a:t>
            </a:r>
            <a:r>
              <a:rPr lang="en-US" sz="4400" dirty="0">
                <a:latin typeface="GT Eesti Pro Display Light" pitchFamily="2" charset="0"/>
              </a:rPr>
              <a:t>non-</a:t>
            </a:r>
            <a:r>
              <a:rPr lang="en-US" sz="4400" dirty="0" err="1">
                <a:latin typeface="GT Eesti Pro Display Light" pitchFamily="2" charset="0"/>
              </a:rPr>
              <a:t>Gui</a:t>
            </a:r>
            <a:r>
              <a:rPr lang="en-US" sz="4400" dirty="0">
                <a:latin typeface="GT Eesti Pro Display Light" pitchFamily="2" charset="0"/>
              </a:rPr>
              <a:t>  </a:t>
            </a:r>
            <a:r>
              <a:rPr lang="ru-RU" sz="4400" dirty="0">
                <a:latin typeface="GT Eesti Pro Display Light" pitchFamily="2" charset="0"/>
              </a:rPr>
              <a:t>классы, в том числе механизм событий и взаимосвязанных слотов и сигналов. Также включает независимые реализации </a:t>
            </a:r>
            <a:r>
              <a:rPr lang="en-US" sz="4400" dirty="0">
                <a:latin typeface="GT Eesti Pro Display Light" pitchFamily="2" charset="0"/>
              </a:rPr>
              <a:t>Unicode</a:t>
            </a:r>
            <a:r>
              <a:rPr lang="ru-RU" sz="4400" dirty="0">
                <a:latin typeface="GT Eesti Pro Display Light" pitchFamily="2" charset="0"/>
              </a:rPr>
              <a:t>, потоков, карт файлов, регулярных выражений, и установки пользователя и приложений.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latin typeface="GT Eesti Pro Display Light" pitchFamily="2" charset="0"/>
              </a:rPr>
              <a:t>QtGui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содержит основные </a:t>
            </a:r>
            <a:r>
              <a:rPr lang="en-US" sz="4400" dirty="0" err="1">
                <a:latin typeface="GT Eesti Pro Display Light" pitchFamily="2" charset="0"/>
              </a:rPr>
              <a:t>Gui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классы	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latin typeface="GT Eesti Pro Display Light" pitchFamily="2" charset="0"/>
              </a:rPr>
              <a:t>QyNetwork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содержит классы для написания </a:t>
            </a:r>
            <a:r>
              <a:rPr lang="en-US" sz="4400" dirty="0">
                <a:latin typeface="GT Eesti Pro Display Light" pitchFamily="2" charset="0"/>
              </a:rPr>
              <a:t>UDP </a:t>
            </a:r>
            <a:r>
              <a:rPr lang="ru-RU" sz="4400" dirty="0">
                <a:latin typeface="GT Eesti Pro Display Light" pitchFamily="2" charset="0"/>
              </a:rPr>
              <a:t>или </a:t>
            </a:r>
            <a:r>
              <a:rPr lang="en-US" sz="4400" dirty="0">
                <a:latin typeface="GT Eesti Pro Display Light" pitchFamily="2" charset="0"/>
              </a:rPr>
              <a:t>TCP </a:t>
            </a:r>
            <a:r>
              <a:rPr lang="ru-RU" sz="4400" dirty="0">
                <a:latin typeface="GT Eesti Pro Display Light" pitchFamily="2" charset="0"/>
              </a:rPr>
              <a:t>клиентов и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82259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en-US" b="0" dirty="0">
                <a:latin typeface="GT Eesti Pro Display Light" pitchFamily="2" charset="0"/>
              </a:rPr>
              <a:t>  </a:t>
            </a:r>
            <a:r>
              <a:rPr lang="ru-RU" b="0" dirty="0">
                <a:latin typeface="GT Eesti Pro Display Light" pitchFamily="2" charset="0"/>
              </a:rPr>
              <a:t>и </a:t>
            </a:r>
            <a:r>
              <a:rPr lang="en-US" b="0" dirty="0">
                <a:latin typeface="GT Eesti Pro Display Light" pitchFamily="2" charset="0"/>
              </a:rPr>
              <a:t>Python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05434" y="2430000"/>
            <a:ext cx="18074706" cy="8856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sz="3800" b="1" dirty="0" err="1">
                <a:latin typeface="GT Eesti Pro Display Light" pitchFamily="2" charset="0"/>
              </a:rPr>
              <a:t>QtOpenGL</a:t>
            </a:r>
            <a:r>
              <a:rPr lang="ru-RU" sz="3800" dirty="0">
                <a:latin typeface="GT Eesti Pro Display Light" pitchFamily="2" charset="0"/>
              </a:rPr>
              <a:t> – работа с </a:t>
            </a:r>
            <a:r>
              <a:rPr lang="en-US" sz="3800" dirty="0">
                <a:latin typeface="GT Eesti Pro Display Light" pitchFamily="2" charset="0"/>
              </a:rPr>
              <a:t>OpenGL</a:t>
            </a:r>
          </a:p>
          <a:p>
            <a:pPr>
              <a:lnSpc>
                <a:spcPct val="150000"/>
              </a:lnSpc>
            </a:pPr>
            <a:r>
              <a:rPr lang="en-US" sz="3800" b="1" dirty="0" err="1">
                <a:latin typeface="GT Eesti Pro Display Light" pitchFamily="2" charset="0"/>
              </a:rPr>
              <a:t>QtSQL</a:t>
            </a:r>
            <a:r>
              <a:rPr lang="en-US" sz="3800" dirty="0">
                <a:latin typeface="GT Eesti Pro Display Light" pitchFamily="2" charset="0"/>
              </a:rPr>
              <a:t> – </a:t>
            </a:r>
            <a:r>
              <a:rPr lang="ru-RU" sz="3800" dirty="0">
                <a:latin typeface="GT Eesti Pro Display Light" pitchFamily="2" charset="0"/>
              </a:rPr>
              <a:t>содержит классы для работы с различными базами данными, </a:t>
            </a:r>
            <a:r>
              <a:rPr lang="ru-RU" sz="3800" dirty="0" err="1">
                <a:latin typeface="GT Eesti Pro Display Light" pitchFamily="2" charset="0"/>
              </a:rPr>
              <a:t>опенсорсными</a:t>
            </a:r>
            <a:r>
              <a:rPr lang="ru-RU" sz="3800" dirty="0">
                <a:latin typeface="GT Eesti Pro Display Light" pitchFamily="2" charset="0"/>
              </a:rPr>
              <a:t> и </a:t>
            </a:r>
            <a:r>
              <a:rPr lang="ru-RU" sz="3800" dirty="0" err="1">
                <a:latin typeface="GT Eesti Pro Display Light" pitchFamily="2" charset="0"/>
              </a:rPr>
              <a:t>проприоритарными</a:t>
            </a:r>
            <a:endParaRPr lang="ru-RU" sz="38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3800" b="1" dirty="0" err="1">
                <a:latin typeface="GT Eesti Pro Display Light" pitchFamily="2" charset="0"/>
              </a:rPr>
              <a:t>QtXml</a:t>
            </a:r>
            <a:r>
              <a:rPr lang="ru-RU" sz="3800" dirty="0">
                <a:latin typeface="GT Eesti Pro Display Light" pitchFamily="2" charset="0"/>
              </a:rPr>
              <a:t> – добавляет поддержку </a:t>
            </a:r>
            <a:r>
              <a:rPr lang="en-US" sz="3800" dirty="0">
                <a:latin typeface="GT Eesti Pro Display Light" pitchFamily="2" charset="0"/>
              </a:rPr>
              <a:t>SAX </a:t>
            </a:r>
            <a:r>
              <a:rPr lang="ru-RU" sz="3800" dirty="0">
                <a:latin typeface="GT Eesti Pro Display Light" pitchFamily="2" charset="0"/>
              </a:rPr>
              <a:t>и </a:t>
            </a:r>
            <a:r>
              <a:rPr lang="en-US" sz="3800" dirty="0">
                <a:latin typeface="GT Eesti Pro Display Light" pitchFamily="2" charset="0"/>
              </a:rPr>
              <a:t>DOM </a:t>
            </a:r>
            <a:r>
              <a:rPr lang="ru-RU" sz="3800" dirty="0">
                <a:latin typeface="GT Eesti Pro Display Light" pitchFamily="2" charset="0"/>
              </a:rPr>
              <a:t>из </a:t>
            </a:r>
            <a:r>
              <a:rPr lang="en-US" sz="3800" dirty="0">
                <a:latin typeface="GT Eesti Pro Display Light" pitchFamily="2" charset="0"/>
              </a:rPr>
              <a:t>XML</a:t>
            </a:r>
          </a:p>
          <a:p>
            <a:pPr>
              <a:lnSpc>
                <a:spcPct val="150000"/>
              </a:lnSpc>
            </a:pPr>
            <a:r>
              <a:rPr lang="en" sz="3800" b="1" dirty="0" err="1">
                <a:latin typeface="GT Eesti Pro Display Light" pitchFamily="2" charset="0"/>
              </a:rPr>
              <a:t>QtMultimedia</a:t>
            </a:r>
            <a:r>
              <a:rPr lang="en" sz="3800" dirty="0">
                <a:latin typeface="GT Eesti Pro Display Light" pitchFamily="2" charset="0"/>
              </a:rPr>
              <a:t> – </a:t>
            </a:r>
            <a:r>
              <a:rPr lang="ru-RU" sz="3800" dirty="0">
                <a:latin typeface="GT Eesti Pro Display Light" pitchFamily="2" charset="0"/>
              </a:rPr>
              <a:t>добавляет низкоуровневую поддержку работу с медиа</a:t>
            </a:r>
          </a:p>
          <a:p>
            <a:pPr>
              <a:lnSpc>
                <a:spcPct val="150000"/>
              </a:lnSpc>
            </a:pPr>
            <a:endParaRPr lang="ru-RU" sz="38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4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Известные приложения на </a:t>
            </a:r>
            <a:r>
              <a:rPr lang="en-US" b="0" dirty="0">
                <a:latin typeface="GT Eesti Pro Display Light" pitchFamily="2" charset="0"/>
              </a:rPr>
              <a:t>PyQt5</a:t>
            </a:r>
            <a:endParaRPr lang="ru-RU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05434" y="2430000"/>
            <a:ext cx="20689252" cy="88560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800" b="1" u="sng" dirty="0" err="1">
                <a:latin typeface="JetBrains Mono" panose="020B0509020102050004" pitchFamily="49" charset="0"/>
              </a:rPr>
              <a:t>Calibre</a:t>
            </a:r>
            <a:r>
              <a:rPr lang="en-US" sz="4800" dirty="0">
                <a:latin typeface="GT Eesti Pro Display Light" pitchFamily="2" charset="0"/>
              </a:rPr>
              <a:t> – </a:t>
            </a:r>
            <a:r>
              <a:rPr lang="ru-RU" sz="4800" dirty="0">
                <a:latin typeface="GT Eesti Pro Display Light" pitchFamily="2" charset="0"/>
              </a:rPr>
              <a:t>приложения для работы с </a:t>
            </a:r>
            <a:r>
              <a:rPr lang="en-US" sz="4800" dirty="0" err="1">
                <a:latin typeface="GT Eesti Pro Display Light" pitchFamily="2" charset="0"/>
              </a:rPr>
              <a:t>Ebook</a:t>
            </a:r>
            <a:endParaRPr lang="en-US" sz="4800" dirty="0">
              <a:latin typeface="GT Eesti Pro Display Light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800" b="1" u="sng" dirty="0">
                <a:latin typeface="JetBrains Mono" panose="020B0509020102050004" pitchFamily="49" charset="0"/>
              </a:rPr>
              <a:t>Dropbox</a:t>
            </a:r>
            <a:r>
              <a:rPr lang="en-US" sz="4800" dirty="0">
                <a:latin typeface="GT Eesti Pro Display Light" pitchFamily="2" charset="0"/>
              </a:rPr>
              <a:t> – </a:t>
            </a:r>
            <a:r>
              <a:rPr lang="ru-RU" sz="4800" dirty="0">
                <a:latin typeface="GT Eesti Pro Display Light" pitchFamily="2" charset="0"/>
              </a:rPr>
              <a:t>приложение для обмена файлами</a:t>
            </a:r>
            <a:endParaRPr lang="en-US" sz="4800" dirty="0">
              <a:latin typeface="GT Eesti Pro Display Light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800" b="1" u="sng" dirty="0">
                <a:latin typeface="JetBrains Mono" panose="020B0509020102050004" pitchFamily="49" charset="0"/>
              </a:rPr>
              <a:t>Spyder</a:t>
            </a:r>
            <a:r>
              <a:rPr lang="en-US" sz="4800" dirty="0">
                <a:latin typeface="GT Eesti Pro Display Light" pitchFamily="2" charset="0"/>
              </a:rPr>
              <a:t> – data science IDE</a:t>
            </a:r>
          </a:p>
          <a:p>
            <a:pPr algn="ctr">
              <a:lnSpc>
                <a:spcPct val="150000"/>
              </a:lnSpc>
            </a:pPr>
            <a:r>
              <a:rPr lang="en" sz="4800" b="1" dirty="0">
                <a:latin typeface="JetBrains Mono" panose="020B0509020102050004" pitchFamily="49" charset="0"/>
                <a:hlinkClick r:id="rId2" tooltip="Ninja IDE"/>
              </a:rPr>
              <a:t>Ninja-IDE</a:t>
            </a:r>
            <a:r>
              <a:rPr lang="en" sz="4800" dirty="0"/>
              <a:t> – </a:t>
            </a:r>
            <a:r>
              <a:rPr lang="ru-RU" sz="4800" dirty="0"/>
              <a:t>это расширяемое </a:t>
            </a:r>
            <a:r>
              <a:rPr lang="en-US" sz="4800" dirty="0"/>
              <a:t>IDE </a:t>
            </a:r>
            <a:r>
              <a:rPr lang="ru-RU" sz="4800" dirty="0"/>
              <a:t>для </a:t>
            </a:r>
            <a:r>
              <a:rPr lang="en-US" sz="4800" dirty="0"/>
              <a:t>Python</a:t>
            </a:r>
            <a:r>
              <a:rPr lang="en" sz="4800" dirty="0"/>
              <a:t> </a:t>
            </a:r>
            <a:endParaRPr lang="ru-RU" sz="48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58933-79B4-824E-8C63-77683A8D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88" y="8345348"/>
            <a:ext cx="2738018" cy="27380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E3CE4C-0E5D-884D-8669-F83C640B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832" y="8345348"/>
            <a:ext cx="2940652" cy="29406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C5E025-72BA-8A41-B4FA-FA89859AE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486" y="8377823"/>
            <a:ext cx="2738018" cy="27380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9193F4-EC16-D343-9E44-90A7C7590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1291" y="8377823"/>
            <a:ext cx="2738018" cy="27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err="1">
                <a:latin typeface="GT Eesti Pro Display Light" pitchFamily="2" charset="0"/>
              </a:rPr>
              <a:t>PyQT</a:t>
            </a:r>
            <a:r>
              <a:rPr lang="ru-RU" b="0" dirty="0">
                <a:latin typeface="GT Eesti Pro Display Light" pitchFamily="2" charset="0"/>
              </a:rPr>
              <a:t>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A26FBEC-326E-2B46-9109-B9F8594E2B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853" y="2646645"/>
            <a:ext cx="18074706" cy="8856000"/>
          </a:xfrm>
        </p:spPr>
        <p:txBody>
          <a:bodyPr/>
          <a:lstStyle/>
          <a:p>
            <a:r>
              <a:rPr lang="ru-RU" dirty="0">
                <a:latin typeface="GT Eesti Pro Display Light" pitchFamily="2" charset="0"/>
              </a:rPr>
              <a:t> </a:t>
            </a:r>
            <a:r>
              <a:rPr lang="en-US" dirty="0">
                <a:latin typeface="GT Eesti Pro Display Light" pitchFamily="2" charset="0"/>
              </a:rPr>
              <a:t>PyQt5 </a:t>
            </a:r>
            <a:r>
              <a:rPr lang="ru-RU" dirty="0">
                <a:latin typeface="GT Eesti Pro Display Light" pitchFamily="2" charset="0"/>
              </a:rPr>
              <a:t>может</a:t>
            </a:r>
            <a:r>
              <a:rPr lang="en-US" dirty="0">
                <a:latin typeface="GT Eesti Pro Display Light" pitchFamily="2" charset="0"/>
              </a:rPr>
              <a:t> </a:t>
            </a:r>
            <a:r>
              <a:rPr lang="ru-RU" dirty="0">
                <a:latin typeface="GT Eesti Pro Display Light" pitchFamily="2" charset="0"/>
              </a:rPr>
              <a:t>работать на </a:t>
            </a:r>
            <a:r>
              <a:rPr lang="en-US" dirty="0">
                <a:latin typeface="GT Eesti Pro Display Light" pitchFamily="2" charset="0"/>
              </a:rPr>
              <a:t>Windows</a:t>
            </a:r>
            <a:r>
              <a:rPr lang="ru-RU" dirty="0">
                <a:latin typeface="GT Eesti Pro Display Light" pitchFamily="2" charset="0"/>
              </a:rPr>
              <a:t>, </a:t>
            </a:r>
            <a:r>
              <a:rPr lang="en-US" dirty="0">
                <a:latin typeface="GT Eesti Pro Display Light" pitchFamily="2" charset="0"/>
              </a:rPr>
              <a:t>Unix</a:t>
            </a:r>
            <a:r>
              <a:rPr lang="ru-RU" dirty="0">
                <a:latin typeface="GT Eesti Pro Display Light" pitchFamily="2" charset="0"/>
              </a:rPr>
              <a:t>, </a:t>
            </a:r>
            <a:r>
              <a:rPr lang="en-US" dirty="0">
                <a:latin typeface="GT Eesti Pro Display Light" pitchFamily="2" charset="0"/>
              </a:rPr>
              <a:t>macOS</a:t>
            </a:r>
            <a:r>
              <a:rPr lang="ru-RU" dirty="0">
                <a:latin typeface="GT Eesti Pro Display Light" pitchFamily="2" charset="0"/>
              </a:rPr>
              <a:t>, и </a:t>
            </a:r>
            <a:r>
              <a:rPr lang="en-US" dirty="0">
                <a:latin typeface="GT Eesti Pro Display Light" pitchFamily="2" charset="0"/>
              </a:rPr>
              <a:t>Android  </a:t>
            </a:r>
            <a:r>
              <a:rPr lang="ru-RU" dirty="0">
                <a:latin typeface="GT Eesti Pro Display Light" pitchFamily="2" charset="0"/>
              </a:rPr>
              <a:t>и </a:t>
            </a:r>
            <a:r>
              <a:rPr lang="en-US" dirty="0">
                <a:latin typeface="GT Eesti Pro Display Light" pitchFamily="2" charset="0"/>
              </a:rPr>
              <a:t>IOS –  </a:t>
            </a:r>
            <a:r>
              <a:rPr lang="ru-RU" dirty="0">
                <a:latin typeface="GT Eesti Pro Display Light" pitchFamily="2" charset="0"/>
              </a:rPr>
              <a:t>а значит </a:t>
            </a:r>
            <a:r>
              <a:rPr lang="en-US" dirty="0" err="1">
                <a:latin typeface="GT Eesti Pro Display Light" pitchFamily="2" charset="0"/>
              </a:rPr>
              <a:t>PyQt</a:t>
            </a:r>
            <a:r>
              <a:rPr lang="en-US" dirty="0">
                <a:latin typeface="GT Eesti Pro Display Light" pitchFamily="2" charset="0"/>
              </a:rPr>
              <a:t> </a:t>
            </a:r>
            <a:r>
              <a:rPr lang="ru-RU" dirty="0">
                <a:latin typeface="GT Eesti Pro Display Light" pitchFamily="2" charset="0"/>
              </a:rPr>
              <a:t>является прекрасным выбором для кроссплатформенного приложения на все эти платформы. </a:t>
            </a:r>
          </a:p>
          <a:p>
            <a:r>
              <a:rPr lang="ru-RU" dirty="0">
                <a:latin typeface="GT Eesti Pro Display Light" pitchFamily="2" charset="0"/>
              </a:rPr>
              <a:t>Установка </a:t>
            </a:r>
            <a:r>
              <a:rPr lang="en-US" dirty="0">
                <a:latin typeface="GT Eesti Pro Display Light" pitchFamily="2" charset="0"/>
              </a:rPr>
              <a:t>PyQt5:</a:t>
            </a:r>
          </a:p>
          <a:p>
            <a:r>
              <a:rPr lang="en-US" sz="8800" dirty="0">
                <a:latin typeface="JetBrains Mono" panose="020B0509020102050004" pitchFamily="49" charset="0"/>
              </a:rPr>
              <a:t>pip3 install pyqt5</a:t>
            </a:r>
            <a:endParaRPr lang="ru-RU" sz="88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757257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_Show 1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974DFF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19672</TotalTime>
  <Words>1961</Words>
  <Application>Microsoft Macintosh PowerPoint</Application>
  <PresentationFormat>Произвольный</PresentationFormat>
  <Paragraphs>204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.Lucida Grande UI Regular</vt:lpstr>
      <vt:lpstr>Системный шрифт</vt:lpstr>
      <vt:lpstr>Arial</vt:lpstr>
      <vt:lpstr>Calibri</vt:lpstr>
      <vt:lpstr>GT Eesti Pro Display Light</vt:lpstr>
      <vt:lpstr>JetBrains Mono</vt:lpstr>
      <vt:lpstr>Ozon-1</vt:lpstr>
      <vt:lpstr>Презентация PowerPoint</vt:lpstr>
      <vt:lpstr>Python 18+</vt:lpstr>
      <vt:lpstr>PyQT5 </vt:lpstr>
      <vt:lpstr>PyQT  и Python</vt:lpstr>
      <vt:lpstr>PyQt  и Python</vt:lpstr>
      <vt:lpstr>PyQT  и Python</vt:lpstr>
      <vt:lpstr>PyQT  и Python</vt:lpstr>
      <vt:lpstr>Известные приложения на PyQt5</vt:lpstr>
      <vt:lpstr>PyQT5</vt:lpstr>
      <vt:lpstr>Создаем наше первое PyQt приложение</vt:lpstr>
      <vt:lpstr> Импорты</vt:lpstr>
      <vt:lpstr>Создание приложения</vt:lpstr>
      <vt:lpstr>Замечение</vt:lpstr>
      <vt:lpstr>Инициализация приложения</vt:lpstr>
      <vt:lpstr>Основные части PyQt5</vt:lpstr>
      <vt:lpstr>QWidget</vt:lpstr>
      <vt:lpstr>Основные виджеты</vt:lpstr>
      <vt:lpstr>Полезные методы виджетов</vt:lpstr>
      <vt:lpstr>Расположение виджетов</vt:lpstr>
      <vt:lpstr> Qt designer</vt:lpstr>
      <vt:lpstr>Расположение виджетов</vt:lpstr>
      <vt:lpstr>Расположение виджетов</vt:lpstr>
      <vt:lpstr>Горизонтальное расположение</vt:lpstr>
      <vt:lpstr>Вертикальное расположение</vt:lpstr>
      <vt:lpstr>Использование сетки</vt:lpstr>
      <vt:lpstr>Расположение виджетов</vt:lpstr>
      <vt:lpstr>Использование формы</vt:lpstr>
      <vt:lpstr>Использование формы</vt:lpstr>
      <vt:lpstr>События</vt:lpstr>
      <vt:lpstr>Другой вариант создания интерфейса</vt:lpstr>
      <vt:lpstr>Обработка событий клавиатуры</vt:lpstr>
      <vt:lpstr>Диалоговые окна</vt:lpstr>
      <vt:lpstr>События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482</cp:revision>
  <dcterms:created xsi:type="dcterms:W3CDTF">2020-01-20T10:09:26Z</dcterms:created>
  <dcterms:modified xsi:type="dcterms:W3CDTF">2020-07-06T16:09:27Z</dcterms:modified>
</cp:coreProperties>
</file>